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84" r:id="rId1"/>
  </p:sldMasterIdLst>
  <p:notesMasterIdLst>
    <p:notesMasterId r:id="rId56"/>
  </p:notesMasterIdLst>
  <p:sldIdLst>
    <p:sldId id="256" r:id="rId2"/>
    <p:sldId id="315" r:id="rId3"/>
    <p:sldId id="284" r:id="rId4"/>
    <p:sldId id="278" r:id="rId5"/>
    <p:sldId id="279" r:id="rId6"/>
    <p:sldId id="280" r:id="rId7"/>
    <p:sldId id="281" r:id="rId8"/>
    <p:sldId id="282" r:id="rId9"/>
    <p:sldId id="283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86" r:id="rId19"/>
    <p:sldId id="287" r:id="rId20"/>
    <p:sldId id="288" r:id="rId21"/>
    <p:sldId id="289" r:id="rId22"/>
    <p:sldId id="290" r:id="rId23"/>
    <p:sldId id="304" r:id="rId24"/>
    <p:sldId id="305" r:id="rId25"/>
    <p:sldId id="306" r:id="rId26"/>
    <p:sldId id="307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285" r:id="rId48"/>
    <p:sldId id="271" r:id="rId49"/>
    <p:sldId id="272" r:id="rId50"/>
    <p:sldId id="273" r:id="rId51"/>
    <p:sldId id="274" r:id="rId52"/>
    <p:sldId id="275" r:id="rId53"/>
    <p:sldId id="276" r:id="rId54"/>
    <p:sldId id="277" r:id="rId55"/>
  </p:sldIdLst>
  <p:sldSz cx="9906000" cy="6858000" type="A4"/>
  <p:notesSz cx="6805613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9DDA"/>
    <a:srgbClr val="1776A4"/>
    <a:srgbClr val="0D598A"/>
    <a:srgbClr val="070721"/>
    <a:srgbClr val="000000"/>
    <a:srgbClr val="0509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69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384" y="184"/>
      </p:cViewPr>
      <p:guideLst>
        <p:guide orient="horz" pos="2160"/>
        <p:guide pos="312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401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customXml" Target="../customXml/item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0C00F-67F5-4687-97D7-CE2A55FF1099}" type="datetimeFigureOut">
              <a:rPr lang="ko-KR" altLang="en-US" smtClean="0"/>
              <a:t>2019. 10. 6.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3013"/>
            <a:ext cx="4846637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038" y="4783138"/>
            <a:ext cx="5443537" cy="39131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45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057EBA-DF1B-46C9-90E3-FDA143EBC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83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6493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18" y="6303908"/>
            <a:ext cx="1547396" cy="48324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0" y="6092361"/>
            <a:ext cx="1863705" cy="694793"/>
          </a:xfrm>
          <a:prstGeom prst="rect">
            <a:avLst/>
          </a:prstGeom>
        </p:spPr>
      </p:pic>
      <p:sp>
        <p:nvSpPr>
          <p:cNvPr id="20" name="타원 19"/>
          <p:cNvSpPr/>
          <p:nvPr userDrawn="1"/>
        </p:nvSpPr>
        <p:spPr>
          <a:xfrm>
            <a:off x="4783750" y="6452483"/>
            <a:ext cx="338492" cy="338492"/>
          </a:xfrm>
          <a:prstGeom prst="ellipse">
            <a:avLst/>
          </a:prstGeom>
          <a:noFill/>
          <a:ln w="12700">
            <a:solidFill>
              <a:srgbClr val="1776A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pic>
        <p:nvPicPr>
          <p:cNvPr id="8" name="Picture 2" descr="B3"/>
          <p:cNvPicPr>
            <a:picLocks noChangeAspect="1" noChangeArrowheads="1"/>
          </p:cNvPicPr>
          <p:nvPr userDrawn="1"/>
        </p:nvPicPr>
        <p:blipFill>
          <a:blip r:embed="rId4" cstate="print"/>
          <a:srcRect t="88751"/>
          <a:stretch>
            <a:fillRect/>
          </a:stretch>
        </p:blipFill>
        <p:spPr bwMode="auto">
          <a:xfrm>
            <a:off x="-8709" y="0"/>
            <a:ext cx="9914709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 userDrawn="1"/>
        </p:nvSpPr>
        <p:spPr>
          <a:xfrm>
            <a:off x="4268170" y="6458807"/>
            <a:ext cx="1362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90732DB-D609-4822-A2DE-BE67FFDF393A}" type="slidenum">
              <a:rPr lang="ko-KR" altLang="en-US" sz="1400" smtClean="0">
                <a:solidFill>
                  <a:srgbClr val="119DD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pPr algn="ctr"/>
              <a:t>‹#›</a:t>
            </a:fld>
            <a:r>
              <a:rPr lang="ko-KR" altLang="en-US" sz="1400">
                <a:solidFill>
                  <a:srgbClr val="119DD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1492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D6A56-FB63-4C2B-8EAC-6F56701A7885}" type="datetimeFigureOut">
              <a:rPr lang="ko-KR" altLang="en-US" smtClean="0"/>
              <a:t>2019. 10. 6.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13EC3-CDB6-42F3-AA80-CF5831909A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790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633A6-6B55-4987-ADE0-A5EF0ECD88AD}" type="datetimeFigureOut">
              <a:rPr lang="ko-KR" altLang="en-US" smtClean="0"/>
              <a:t>2019. 10. 6.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732DB-D609-4822-A2DE-BE67FFDF3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570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1" r:id="rId2"/>
    <p:sldLayoutId id="2147483692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3174"/>
            <a:ext cx="9906000" cy="3806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30" y="6147406"/>
            <a:ext cx="1464095" cy="54581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276" y="6280840"/>
            <a:ext cx="1273541" cy="3977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961" y="6416899"/>
            <a:ext cx="1001484" cy="261664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0" y="1080655"/>
            <a:ext cx="9906001" cy="3707245"/>
          </a:xfrm>
          <a:prstGeom prst="rect">
            <a:avLst/>
          </a:prstGeom>
          <a:gradFill flip="none" rotWithShape="1">
            <a:gsLst>
              <a:gs pos="0">
                <a:srgbClr val="119DDA"/>
              </a:gs>
              <a:gs pos="100000">
                <a:srgbClr val="0D598A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0" y="1285144"/>
            <a:ext cx="9812190" cy="200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 dirty="0">
                <a:solidFill>
                  <a:schemeClr val="bg1"/>
                </a:solidFill>
                <a:latin typeface="+mj-ea"/>
                <a:ea typeface="+mj-ea"/>
              </a:rPr>
              <a:t>     </a:t>
            </a:r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청년 </a:t>
            </a:r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</a:rPr>
              <a:t>AI · Big data </a:t>
            </a:r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아카데미 </a:t>
            </a:r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</a:rPr>
              <a:t>8</a:t>
            </a:r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기  </a:t>
            </a:r>
            <a:endParaRPr lang="en-US" altLang="ko-KR" sz="3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   &lt;7</a:t>
            </a:r>
            <a:r>
              <a:rPr lang="ko-KR" altLang="en-US" sz="5400" b="1" dirty="0">
                <a:solidFill>
                  <a:schemeClr val="bg1"/>
                </a:solidFill>
                <a:latin typeface="+mj-ea"/>
                <a:ea typeface="+mj-ea"/>
              </a:rPr>
              <a:t>기 프로젝트 분석</a:t>
            </a:r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5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58681" y="3540969"/>
            <a:ext cx="6821000" cy="999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A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반 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/ 2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조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r">
              <a:lnSpc>
                <a:spcPct val="13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프로젝트 분석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11" name="그림 10" descr="C:\Users\HJKIM\AppData\Local\Temp\BNZ.5c4eb077c805a0\POSTECH로고+가치창출대학_02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070" y="6416899"/>
            <a:ext cx="1696657" cy="2602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3653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 idx="4294967295"/>
          </p:nvPr>
        </p:nvSpPr>
        <p:spPr>
          <a:xfrm>
            <a:off x="2536190" y="2042319"/>
            <a:ext cx="4561840" cy="2387600"/>
          </a:xfrm>
        </p:spPr>
        <p:txBody>
          <a:bodyPr>
            <a:normAutofit/>
          </a:bodyPr>
          <a:lstStyle/>
          <a:p>
            <a:r>
              <a:rPr lang="en-US" altLang="ko-KR" sz="5400" dirty="0"/>
              <a:t>AI </a:t>
            </a:r>
            <a:r>
              <a:rPr lang="ko-KR" altLang="en-US" sz="5400" dirty="0"/>
              <a:t>로봇청소기</a:t>
            </a:r>
          </a:p>
        </p:txBody>
      </p:sp>
      <p:sp>
        <p:nvSpPr>
          <p:cNvPr id="7" name="부제목 6"/>
          <p:cNvSpPr>
            <a:spLocks noGrp="1"/>
          </p:cNvSpPr>
          <p:nvPr>
            <p:ph type="subTitle" idx="4294967295"/>
          </p:nvPr>
        </p:nvSpPr>
        <p:spPr>
          <a:xfrm>
            <a:off x="3576320" y="4079558"/>
            <a:ext cx="2103120" cy="136620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7</a:t>
            </a:r>
            <a:r>
              <a:rPr lang="ko-KR" altLang="en-US" dirty="0"/>
              <a:t>기 </a:t>
            </a:r>
            <a:r>
              <a:rPr lang="en-US" altLang="ko-KR" dirty="0"/>
              <a:t>A</a:t>
            </a:r>
            <a:r>
              <a:rPr lang="ko-KR" altLang="en-US" dirty="0"/>
              <a:t>반 </a:t>
            </a:r>
            <a:r>
              <a:rPr lang="en-US" altLang="ko-KR" dirty="0"/>
              <a:t>2</a:t>
            </a:r>
            <a:r>
              <a:rPr lang="ko-KR" altLang="en-US" dirty="0"/>
              <a:t>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</a:t>
            </a:r>
            <a:r>
              <a:rPr lang="en-US" altLang="ko-KR" dirty="0" err="1"/>
              <a:t>Robo</a:t>
            </a:r>
            <a:r>
              <a:rPr lang="en-US" altLang="ko-KR" dirty="0"/>
              <a:t> VAC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4737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72720" y="128661"/>
            <a:ext cx="8543925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+mj-ea"/>
              </a:rPr>
              <a:t>ROVO VAC</a:t>
            </a:r>
            <a:r>
              <a:rPr lang="ko-KR" altLang="en-US" sz="4000" b="1" dirty="0">
                <a:solidFill>
                  <a:schemeClr val="bg1"/>
                </a:solidFill>
                <a:latin typeface="+mj-ea"/>
              </a:rPr>
              <a:t> </a:t>
            </a:r>
            <a:r>
              <a:rPr lang="ko-KR" altLang="en-US" sz="4000" b="1" dirty="0">
                <a:solidFill>
                  <a:schemeClr val="bg1"/>
                </a:solidFill>
              </a:rPr>
              <a:t>선정 배경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444682" y="2079623"/>
            <a:ext cx="4164965" cy="32950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1) </a:t>
            </a:r>
            <a:r>
              <a:rPr lang="ko-KR" altLang="en-US" sz="2000" dirty="0"/>
              <a:t>청소 시간을 아끼고 여가를 즐기기 위해 로봇 청소기 수요 증가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2) </a:t>
            </a:r>
            <a:r>
              <a:rPr lang="ko-KR" altLang="en-US" sz="2000" dirty="0"/>
              <a:t>기존 로봇 청소기는 장애물 인식 센서 기반으로 다양한 기능을 지원하고 있음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3) AI </a:t>
            </a:r>
            <a:r>
              <a:rPr lang="ko-KR" altLang="en-US" sz="2000" dirty="0"/>
              <a:t>기술을 활용해 편리성 </a:t>
            </a:r>
            <a:r>
              <a:rPr lang="en-US" altLang="ko-KR" sz="2000" dirty="0"/>
              <a:t>&amp; </a:t>
            </a:r>
            <a:r>
              <a:rPr lang="ko-KR" altLang="en-US" sz="2000" dirty="0"/>
              <a:t>효율성 극대화 가능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90" y="1825624"/>
            <a:ext cx="3635525" cy="380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070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243840" y="0"/>
            <a:ext cx="8543925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+mj-ea"/>
              </a:rPr>
              <a:t>ROVO_VAC </a:t>
            </a:r>
            <a:r>
              <a:rPr lang="ko-KR" altLang="en-US" sz="4000" b="1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243840" y="1642745"/>
            <a:ext cx="8300085" cy="42297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latin typeface="+mn-ea"/>
              </a:rPr>
              <a:t>-</a:t>
            </a:r>
            <a:r>
              <a:rPr lang="ko-KR" altLang="en-US" sz="2000" dirty="0">
                <a:latin typeface="+mn-ea"/>
              </a:rPr>
              <a:t>구현 범위 및 방법</a:t>
            </a:r>
          </a:p>
          <a:p>
            <a:pPr marL="0" indent="0">
              <a:buNone/>
            </a:pPr>
            <a:r>
              <a:rPr lang="ko-KR" altLang="en-US" sz="2000" dirty="0">
                <a:latin typeface="+mn-ea"/>
              </a:rPr>
              <a:t>본 프로젝트가 구현하고자 하는 핵심 기능 프로세스는 다음과 같다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pPr marL="0" indent="0">
              <a:buNone/>
            </a:pPr>
            <a:r>
              <a:rPr lang="en-US" altLang="ko-KR" sz="2000" dirty="0">
                <a:latin typeface="+mn-ea"/>
              </a:rPr>
              <a:t>1) MAP &amp; Navigation</a:t>
            </a:r>
          </a:p>
          <a:p>
            <a:pPr marL="0" indent="0">
              <a:buNone/>
            </a:pPr>
            <a:r>
              <a:rPr lang="en-US" altLang="ko-KR" sz="2000" dirty="0">
                <a:latin typeface="+mn-ea"/>
              </a:rPr>
              <a:t>  </a:t>
            </a:r>
            <a:r>
              <a:rPr lang="ko-KR" altLang="en-US" sz="2000" dirty="0">
                <a:latin typeface="+mn-ea"/>
              </a:rPr>
              <a:t>초기에 작성된 </a:t>
            </a:r>
            <a:r>
              <a:rPr lang="en-US" altLang="ko-KR" sz="2000" dirty="0">
                <a:latin typeface="+mn-ea"/>
              </a:rPr>
              <a:t>Map </a:t>
            </a:r>
            <a:r>
              <a:rPr lang="ko-KR" altLang="en-US" sz="2000" dirty="0">
                <a:latin typeface="+mn-ea"/>
              </a:rPr>
              <a:t>기반 내비게이션으로 최적의 경로가 설정되고 </a:t>
            </a:r>
            <a:endParaRPr lang="en-US" altLang="ko-KR" sz="2000" dirty="0"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>
                <a:latin typeface="+mn-ea"/>
              </a:rPr>
              <a:t>  </a:t>
            </a:r>
            <a:r>
              <a:rPr lang="ko-KR" altLang="en-US" sz="2000" dirty="0">
                <a:latin typeface="+mn-ea"/>
              </a:rPr>
              <a:t>그 경로를 따라 청소기가 이동한다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pPr marL="0" indent="0">
              <a:buNone/>
            </a:pPr>
            <a:r>
              <a:rPr lang="en-US" altLang="ko-KR" sz="2000" dirty="0">
                <a:latin typeface="+mn-ea"/>
              </a:rPr>
              <a:t>2) Space Labeling</a:t>
            </a:r>
          </a:p>
          <a:p>
            <a:pPr marL="0" indent="0">
              <a:buNone/>
            </a:pPr>
            <a:r>
              <a:rPr lang="en-US" altLang="ko-KR" sz="2000" dirty="0">
                <a:latin typeface="+mn-ea"/>
              </a:rPr>
              <a:t>  Vision Detection</a:t>
            </a:r>
            <a:r>
              <a:rPr lang="ko-KR" altLang="en-US" sz="2000" dirty="0">
                <a:latin typeface="+mn-ea"/>
              </a:rPr>
              <a:t>을 통해 자동으로 공간 </a:t>
            </a:r>
            <a:r>
              <a:rPr lang="en-US" altLang="ko-KR" sz="2000" dirty="0">
                <a:latin typeface="+mn-ea"/>
              </a:rPr>
              <a:t>labeling</a:t>
            </a:r>
            <a:r>
              <a:rPr lang="ko-KR" altLang="en-US" sz="2000" dirty="0">
                <a:latin typeface="+mn-ea"/>
              </a:rPr>
              <a:t>을 한다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pPr marL="0" indent="0">
              <a:buNone/>
            </a:pPr>
            <a:r>
              <a:rPr lang="en-US" altLang="ko-KR" sz="2000" dirty="0">
                <a:latin typeface="+mn-ea"/>
              </a:rPr>
              <a:t>3) Voice Control</a:t>
            </a:r>
          </a:p>
          <a:p>
            <a:pPr marL="0" indent="0">
              <a:buNone/>
            </a:pPr>
            <a:r>
              <a:rPr lang="en-US" altLang="ko-KR" sz="2000" dirty="0">
                <a:latin typeface="+mn-ea"/>
              </a:rPr>
              <a:t> Voice Recognition</a:t>
            </a:r>
            <a:r>
              <a:rPr lang="ko-KR" altLang="en-US" sz="2000" dirty="0">
                <a:latin typeface="+mn-ea"/>
              </a:rPr>
              <a:t>을 통해 음성으로 청소기를 제어한다</a:t>
            </a:r>
            <a:r>
              <a:rPr lang="en-US" altLang="ko-KR" sz="2000" dirty="0">
                <a:latin typeface="+mn-ea"/>
              </a:rPr>
              <a:t>.</a:t>
            </a:r>
            <a:endParaRPr lang="ko-KR" altLang="en-US" sz="2000" dirty="0">
              <a:latin typeface="+mn-ea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543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82880" y="0"/>
            <a:ext cx="8543925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+mn-ea"/>
                <a:ea typeface="+mn-ea"/>
              </a:rPr>
              <a:t>ROVO_VAC Connection </a:t>
            </a:r>
            <a:r>
              <a:rPr lang="ko-KR" altLang="en-US" sz="4000" b="1" dirty="0">
                <a:solidFill>
                  <a:schemeClr val="bg1"/>
                </a:solidFill>
                <a:latin typeface="+mn-ea"/>
                <a:ea typeface="+mn-ea"/>
              </a:rPr>
              <a:t>구조 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" y="1808480"/>
            <a:ext cx="3967163" cy="3586480"/>
          </a:xfrm>
        </p:spPr>
      </p:pic>
      <p:sp>
        <p:nvSpPr>
          <p:cNvPr id="6" name="TextBox 5"/>
          <p:cNvSpPr txBox="1"/>
          <p:nvPr/>
        </p:nvSpPr>
        <p:spPr>
          <a:xfrm>
            <a:off x="4684423" y="1401117"/>
            <a:ext cx="453038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- </a:t>
            </a:r>
            <a:r>
              <a:rPr lang="en-US" altLang="ko-KR" sz="2000" dirty="0" err="1">
                <a:latin typeface="+mn-ea"/>
              </a:rPr>
              <a:t>RPLiDAR</a:t>
            </a:r>
            <a:r>
              <a:rPr lang="ko-KR" altLang="en-US" sz="2000" dirty="0">
                <a:latin typeface="+mn-ea"/>
              </a:rPr>
              <a:t>로 입력된 데이터로 </a:t>
            </a:r>
            <a:r>
              <a:rPr lang="en-US" altLang="ko-KR" sz="2000" dirty="0">
                <a:latin typeface="+mn-ea"/>
              </a:rPr>
              <a:t>Hector SLAM </a:t>
            </a:r>
            <a:r>
              <a:rPr lang="ko-KR" altLang="en-US" sz="2000" dirty="0">
                <a:latin typeface="+mn-ea"/>
              </a:rPr>
              <a:t>을 사용하여 실내 </a:t>
            </a:r>
            <a:r>
              <a:rPr lang="en-US" altLang="ko-KR" sz="2000" dirty="0">
                <a:latin typeface="+mn-ea"/>
              </a:rPr>
              <a:t>Map</a:t>
            </a:r>
            <a:r>
              <a:rPr lang="ko-KR" altLang="en-US" sz="2000" dirty="0">
                <a:latin typeface="+mn-ea"/>
              </a:rPr>
              <a:t>을 생성</a:t>
            </a:r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-</a:t>
            </a:r>
            <a:r>
              <a:rPr lang="ko-KR" altLang="en-US" sz="2000" dirty="0" err="1">
                <a:latin typeface="+mn-ea"/>
              </a:rPr>
              <a:t>라즈베리파이</a:t>
            </a:r>
            <a:r>
              <a:rPr lang="ko-KR" altLang="en-US" sz="2000" dirty="0">
                <a:latin typeface="+mn-ea"/>
              </a:rPr>
              <a:t> 카메라로 입력된 영상 데이터를 소켓 통신을 사용하여 </a:t>
            </a:r>
            <a:r>
              <a:rPr lang="en-US" altLang="ko-KR" sz="2000" dirty="0">
                <a:latin typeface="+mn-ea"/>
              </a:rPr>
              <a:t>Master PC</a:t>
            </a:r>
            <a:r>
              <a:rPr lang="ko-KR" altLang="en-US" sz="2000" dirty="0">
                <a:latin typeface="+mn-ea"/>
              </a:rPr>
              <a:t>로 전달하고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미리 학습시킨 </a:t>
            </a:r>
            <a:r>
              <a:rPr lang="ko-KR" altLang="en-US" sz="2000" dirty="0" err="1">
                <a:latin typeface="+mn-ea"/>
              </a:rPr>
              <a:t>모델으로</a:t>
            </a:r>
            <a:r>
              <a:rPr lang="ko-KR" altLang="en-US" sz="2000" dirty="0">
                <a:latin typeface="+mn-ea"/>
              </a:rPr>
              <a:t> 공간 정보를 예측</a:t>
            </a:r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-</a:t>
            </a:r>
            <a:r>
              <a:rPr lang="ko-KR" altLang="en-US" sz="2000" dirty="0" err="1">
                <a:latin typeface="+mn-ea"/>
              </a:rPr>
              <a:t>라즈베리파이</a:t>
            </a:r>
            <a:r>
              <a:rPr lang="ko-KR" altLang="en-US" sz="2000" dirty="0">
                <a:latin typeface="+mn-ea"/>
              </a:rPr>
              <a:t> 마이크로 음성 명령이 입력되면 모터 제어 모듈이 작동한다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-</a:t>
            </a:r>
            <a:r>
              <a:rPr lang="ko-KR" altLang="en-US" sz="2000" dirty="0" err="1">
                <a:latin typeface="+mn-ea"/>
              </a:rPr>
              <a:t>라즈베리파이</a:t>
            </a:r>
            <a:r>
              <a:rPr lang="ko-KR" altLang="en-US" sz="2000" dirty="0">
                <a:latin typeface="+mn-ea"/>
              </a:rPr>
              <a:t> 위에서 목적지를 설정하면 </a:t>
            </a:r>
            <a:r>
              <a:rPr lang="en-US" altLang="ko-KR" sz="2000" dirty="0">
                <a:latin typeface="+mn-ea"/>
              </a:rPr>
              <a:t>Map</a:t>
            </a:r>
            <a:r>
              <a:rPr lang="ko-KR" altLang="en-US" sz="2000" dirty="0">
                <a:latin typeface="+mn-ea"/>
              </a:rPr>
              <a:t>과 현재 위치 정보를 바탕으로 최적 경로를 계산해 출력</a:t>
            </a:r>
          </a:p>
        </p:txBody>
      </p:sp>
    </p:spTree>
    <p:extLst>
      <p:ext uri="{BB962C8B-B14F-4D97-AF65-F5344CB8AC3E}">
        <p14:creationId xmlns:p14="http://schemas.microsoft.com/office/powerpoint/2010/main" val="3378030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1440" y="0"/>
            <a:ext cx="8543925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+mj-ea"/>
              </a:rPr>
              <a:t>ROVO_VAC</a:t>
            </a:r>
            <a:r>
              <a:rPr lang="en-US" altLang="ko-KR" sz="4000" b="1" dirty="0">
                <a:solidFill>
                  <a:schemeClr val="bg1"/>
                </a:solidFill>
              </a:rPr>
              <a:t> </a:t>
            </a:r>
            <a:r>
              <a:rPr lang="ko-KR" altLang="en-US" sz="4000" b="1" dirty="0">
                <a:solidFill>
                  <a:schemeClr val="bg1"/>
                </a:solidFill>
              </a:rPr>
              <a:t>프로그램 구조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1671637"/>
            <a:ext cx="4014470" cy="4156137"/>
          </a:xfrm>
        </p:spPr>
      </p:pic>
      <p:sp>
        <p:nvSpPr>
          <p:cNvPr id="5" name="TextBox 4"/>
          <p:cNvSpPr txBox="1"/>
          <p:nvPr/>
        </p:nvSpPr>
        <p:spPr>
          <a:xfrm>
            <a:off x="4828044" y="1752917"/>
            <a:ext cx="44175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- </a:t>
            </a:r>
            <a:r>
              <a:rPr lang="en-US" altLang="ko-KR" sz="2000" dirty="0" err="1">
                <a:latin typeface="+mn-ea"/>
              </a:rPr>
              <a:t>donkeycar</a:t>
            </a:r>
            <a:r>
              <a:rPr lang="ko-KR" altLang="en-US" sz="2000" dirty="0">
                <a:latin typeface="+mn-ea"/>
              </a:rPr>
              <a:t>를 기반으로 한 프로젝트</a:t>
            </a:r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- </a:t>
            </a:r>
            <a:r>
              <a:rPr lang="ko-KR" altLang="en-US" sz="2000" dirty="0">
                <a:latin typeface="+mn-ea"/>
              </a:rPr>
              <a:t>여러가지 하드웨어를 부착하여 청소기를 구현</a:t>
            </a:r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- </a:t>
            </a:r>
            <a:r>
              <a:rPr lang="ko-KR" altLang="en-US" sz="2000" dirty="0">
                <a:latin typeface="+mn-ea"/>
              </a:rPr>
              <a:t>사용한 하드웨어는 음성 신호를 입력 받는 마이크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영상 신호를 입력 받는 카메라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위치 정보를 측정할 수 있도록 도와주는 </a:t>
            </a:r>
            <a:r>
              <a:rPr lang="en-US" altLang="ko-KR" sz="2000" dirty="0">
                <a:latin typeface="+mn-ea"/>
              </a:rPr>
              <a:t>LiDAR </a:t>
            </a:r>
            <a:r>
              <a:rPr lang="ko-KR" altLang="en-US" sz="2000" dirty="0">
                <a:latin typeface="+mn-ea"/>
              </a:rPr>
              <a:t>센서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청소기가 움직일 수 있도록 도와주는 모터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마지막으로 전원을 공급하는 배터리까지 크게 다섯 가지</a:t>
            </a:r>
          </a:p>
        </p:txBody>
      </p:sp>
    </p:spTree>
    <p:extLst>
      <p:ext uri="{BB962C8B-B14F-4D97-AF65-F5344CB8AC3E}">
        <p14:creationId xmlns:p14="http://schemas.microsoft.com/office/powerpoint/2010/main" val="3387154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62560" y="0"/>
            <a:ext cx="8543925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+mj-ea"/>
              </a:rPr>
              <a:t>ROVO_VAC </a:t>
            </a:r>
            <a:r>
              <a:rPr lang="ko-KR" altLang="en-US" sz="4000" b="1" dirty="0">
                <a:solidFill>
                  <a:schemeClr val="bg1"/>
                </a:solidFill>
              </a:rPr>
              <a:t>청소기의 구조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016" y="2016621"/>
            <a:ext cx="6375969" cy="15974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1198" y="4019812"/>
            <a:ext cx="82010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공기가 빠지면 청소기 안의 공기가 저기압이 된다</a:t>
            </a:r>
            <a:r>
              <a:rPr lang="en-US" altLang="ko-KR" sz="1600" dirty="0">
                <a:latin typeface="+mn-ea"/>
              </a:rPr>
              <a:t>. </a:t>
            </a:r>
            <a:r>
              <a:rPr lang="ko-KR" altLang="en-US" sz="1600" dirty="0">
                <a:latin typeface="+mn-ea"/>
              </a:rPr>
              <a:t>공기는 고에서 저로 가기 때문에 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 </a:t>
            </a:r>
            <a:r>
              <a:rPr lang="ko-KR" altLang="en-US" sz="1600" dirty="0">
                <a:latin typeface="+mn-ea"/>
              </a:rPr>
              <a:t>바깥의 공기가 청소기 안으로 들어온다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모터는 </a:t>
            </a:r>
            <a:r>
              <a:rPr lang="en-US" altLang="ko-KR" sz="1600" dirty="0">
                <a:latin typeface="+mn-ea"/>
              </a:rPr>
              <a:t>Donkey car</a:t>
            </a:r>
            <a:r>
              <a:rPr lang="ko-KR" altLang="en-US" sz="1600" dirty="0">
                <a:latin typeface="+mn-ea"/>
              </a:rPr>
              <a:t>에 달려있는 모터를 사용하고 싶었지만 해외 배송이기 때문에 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   </a:t>
            </a:r>
            <a:r>
              <a:rPr lang="ko-KR" altLang="en-US" sz="1600" dirty="0">
                <a:latin typeface="+mn-ea"/>
              </a:rPr>
              <a:t>국내 배송이 가능하고 같은 </a:t>
            </a:r>
            <a:r>
              <a:rPr lang="en-US" altLang="ko-KR" sz="1600" dirty="0">
                <a:latin typeface="+mn-ea"/>
              </a:rPr>
              <a:t>7.2V</a:t>
            </a:r>
            <a:r>
              <a:rPr lang="ko-KR" altLang="en-US" sz="1600" dirty="0">
                <a:latin typeface="+mn-ea"/>
              </a:rPr>
              <a:t>를 사용하고 출력이 비슷한 </a:t>
            </a:r>
            <a:r>
              <a:rPr lang="en-US" altLang="ko-KR" sz="1600" dirty="0">
                <a:latin typeface="+mn-ea"/>
              </a:rPr>
              <a:t>MB2838 </a:t>
            </a:r>
            <a:r>
              <a:rPr lang="ko-KR" altLang="en-US" sz="1600" dirty="0">
                <a:latin typeface="+mn-ea"/>
              </a:rPr>
              <a:t>마이크로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    </a:t>
            </a:r>
            <a:r>
              <a:rPr lang="en-US" altLang="ko-KR" sz="1600" dirty="0">
                <a:latin typeface="+mn-ea"/>
              </a:rPr>
              <a:t>DC</a:t>
            </a:r>
            <a:r>
              <a:rPr lang="ko-KR" altLang="en-US" sz="1600" dirty="0">
                <a:latin typeface="+mn-ea"/>
              </a:rPr>
              <a:t>모터를 사용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청소기의 모터를 제어하기 위해 모터드라이버인 </a:t>
            </a:r>
            <a:r>
              <a:rPr lang="en-US" altLang="ko-KR" sz="1600" dirty="0">
                <a:latin typeface="+mn-ea"/>
              </a:rPr>
              <a:t>L298n</a:t>
            </a:r>
            <a:r>
              <a:rPr lang="ko-KR" altLang="en-US" sz="1600" dirty="0">
                <a:latin typeface="+mn-ea"/>
              </a:rPr>
              <a:t>을 구입하여 사용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05230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32080" y="23157"/>
            <a:ext cx="8543925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+mj-ea"/>
              </a:rPr>
              <a:t>Yolo – based </a:t>
            </a:r>
            <a:r>
              <a:rPr lang="ko-KR" altLang="en-US" sz="4000" b="1" dirty="0">
                <a:solidFill>
                  <a:schemeClr val="bg1"/>
                </a:solidFill>
                <a:latin typeface="+mj-ea"/>
              </a:rPr>
              <a:t>모델 학습</a:t>
            </a: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043" y="1795042"/>
            <a:ext cx="7285037" cy="1766887"/>
          </a:xfrm>
        </p:spPr>
      </p:pic>
      <p:sp>
        <p:nvSpPr>
          <p:cNvPr id="9" name="TextBox 8"/>
          <p:cNvSpPr txBox="1"/>
          <p:nvPr/>
        </p:nvSpPr>
        <p:spPr>
          <a:xfrm>
            <a:off x="1639466" y="5030379"/>
            <a:ext cx="7128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Model </a:t>
            </a:r>
            <a:r>
              <a:rPr lang="ko-KR" altLang="en-US" sz="2000" dirty="0">
                <a:latin typeface="+mn-ea"/>
              </a:rPr>
              <a:t>의 </a:t>
            </a:r>
            <a:r>
              <a:rPr lang="en-US" altLang="ko-KR" sz="2000" dirty="0">
                <a:latin typeface="+mn-ea"/>
              </a:rPr>
              <a:t>Overfitting</a:t>
            </a:r>
            <a:r>
              <a:rPr lang="ko-KR" altLang="en-US" sz="2000" dirty="0">
                <a:latin typeface="+mn-ea"/>
              </a:rPr>
              <a:t>을 경계하기 위해 평균 </a:t>
            </a:r>
            <a:r>
              <a:rPr lang="en-US" altLang="ko-KR" sz="2000" dirty="0">
                <a:latin typeface="+mn-ea"/>
              </a:rPr>
              <a:t>loss</a:t>
            </a:r>
            <a:r>
              <a:rPr lang="ko-KR" altLang="en-US" sz="2000" dirty="0">
                <a:latin typeface="+mn-ea"/>
              </a:rPr>
              <a:t>가 더 이상 줄어들지 않는 </a:t>
            </a:r>
            <a:r>
              <a:rPr lang="en-US" altLang="ko-KR" sz="2000" dirty="0">
                <a:latin typeface="+mn-ea"/>
              </a:rPr>
              <a:t>Training </a:t>
            </a:r>
            <a:r>
              <a:rPr lang="ko-KR" altLang="en-US" sz="2000" dirty="0">
                <a:latin typeface="+mn-ea"/>
              </a:rPr>
              <a:t>횟수</a:t>
            </a:r>
            <a:r>
              <a:rPr lang="en-US" altLang="ko-KR" sz="2000" dirty="0">
                <a:latin typeface="+mn-ea"/>
              </a:rPr>
              <a:t>(epoch)</a:t>
            </a:r>
            <a:r>
              <a:rPr lang="ko-KR" altLang="en-US" sz="2000" dirty="0">
                <a:latin typeface="+mn-ea"/>
              </a:rPr>
              <a:t>의</a:t>
            </a:r>
            <a:r>
              <a:rPr lang="en-US" altLang="ko-KR" sz="2000" dirty="0">
                <a:latin typeface="+mn-ea"/>
              </a:rPr>
              <a:t> Weight</a:t>
            </a:r>
            <a:r>
              <a:rPr lang="ko-KR" altLang="en-US" sz="2000" dirty="0">
                <a:latin typeface="+mn-ea"/>
              </a:rPr>
              <a:t>를 선택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87974" y="4008251"/>
            <a:ext cx="62751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Landmark Object detection </a:t>
            </a:r>
            <a:r>
              <a:rPr lang="ko-KR" altLang="en-US" sz="2000" dirty="0">
                <a:latin typeface="+mn-ea"/>
              </a:rPr>
              <a:t>학습을 위한 약 </a:t>
            </a:r>
            <a:r>
              <a:rPr lang="en-US" altLang="ko-KR" sz="2000" dirty="0">
                <a:latin typeface="+mn-ea"/>
              </a:rPr>
              <a:t>5000</a:t>
            </a:r>
            <a:r>
              <a:rPr lang="ko-KR" altLang="en-US" sz="2000" dirty="0">
                <a:latin typeface="+mn-ea"/>
              </a:rPr>
              <a:t>장의 </a:t>
            </a:r>
            <a:endParaRPr lang="en-US" altLang="ko-KR" sz="2000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이미지 데이터 수집 및 전처리</a:t>
            </a:r>
          </a:p>
        </p:txBody>
      </p:sp>
    </p:spTree>
    <p:extLst>
      <p:ext uri="{BB962C8B-B14F-4D97-AF65-F5344CB8AC3E}">
        <p14:creationId xmlns:p14="http://schemas.microsoft.com/office/powerpoint/2010/main" val="3714789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32080" y="0"/>
            <a:ext cx="8543925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+mj-ea"/>
              </a:rPr>
              <a:t>ROVO_VAC </a:t>
            </a:r>
            <a:r>
              <a:rPr lang="ko-KR" altLang="en-US" sz="4000" b="1" dirty="0">
                <a:solidFill>
                  <a:schemeClr val="bg1"/>
                </a:solidFill>
                <a:latin typeface="+mj-ea"/>
              </a:rPr>
              <a:t>개선사항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1046480" y="1825625"/>
            <a:ext cx="7497445" cy="35693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- ROS NAVI function</a:t>
            </a:r>
            <a:r>
              <a:rPr lang="ko-KR" altLang="en-US" sz="2000" dirty="0"/>
              <a:t>에서 음성 제어를 적용</a:t>
            </a:r>
            <a:endParaRPr lang="en-US" altLang="ko-KR" sz="2000" dirty="0"/>
          </a:p>
          <a:p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- </a:t>
            </a:r>
            <a:r>
              <a:rPr lang="ko-KR" altLang="en-US" sz="2000" dirty="0"/>
              <a:t>실내 청소를 위한 정돈된 알고리즘이 필요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- </a:t>
            </a:r>
            <a:r>
              <a:rPr lang="ko-KR" altLang="en-US" sz="2000" dirty="0"/>
              <a:t>장소를 카테고리화</a:t>
            </a:r>
            <a:endParaRPr lang="en-US" altLang="ko-KR" sz="2000" dirty="0"/>
          </a:p>
          <a:p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- Semantic Mapping in ROS SLAM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66595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C19C09-F475-E74F-924B-49D48D1C5AA8}"/>
              </a:ext>
            </a:extLst>
          </p:cNvPr>
          <p:cNvSpPr txBox="1"/>
          <p:nvPr/>
        </p:nvSpPr>
        <p:spPr>
          <a:xfrm>
            <a:off x="1222326" y="2255519"/>
            <a:ext cx="7866185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5400" dirty="0">
                <a:latin typeface="+mn-ea"/>
              </a:rPr>
              <a:t>자율 주행 자동차</a:t>
            </a:r>
            <a:endParaRPr kumimoji="1" lang="en-US" altLang="ko-KR" sz="5400" dirty="0">
              <a:latin typeface="+mn-ea"/>
            </a:endParaRPr>
          </a:p>
          <a:p>
            <a:pPr algn="ctr"/>
            <a:endParaRPr kumimoji="1" lang="en-US" altLang="ko-KR" sz="2800" dirty="0">
              <a:latin typeface="+mn-ea"/>
            </a:endParaRPr>
          </a:p>
          <a:p>
            <a:pPr algn="ctr"/>
            <a:endParaRPr kumimoji="1" lang="en-US" altLang="ko-KR" sz="2800" dirty="0">
              <a:latin typeface="+mn-ea"/>
            </a:endParaRPr>
          </a:p>
          <a:p>
            <a:pPr algn="ctr"/>
            <a:r>
              <a:rPr kumimoji="1" lang="en-US" altLang="ko-KR" sz="2800" dirty="0">
                <a:latin typeface="+mn-ea"/>
              </a:rPr>
              <a:t>7</a:t>
            </a:r>
            <a:r>
              <a:rPr kumimoji="1" lang="ko-KR" altLang="en-US" sz="2800" dirty="0">
                <a:latin typeface="+mn-ea"/>
              </a:rPr>
              <a:t>기 </a:t>
            </a:r>
            <a:r>
              <a:rPr kumimoji="1" lang="en-US" altLang="ko-KR" sz="2800" dirty="0">
                <a:latin typeface="+mn-ea"/>
              </a:rPr>
              <a:t>A</a:t>
            </a:r>
            <a:r>
              <a:rPr kumimoji="1" lang="ko-KR" altLang="en-US" sz="2800" dirty="0">
                <a:latin typeface="+mn-ea"/>
              </a:rPr>
              <a:t>반 </a:t>
            </a:r>
            <a:r>
              <a:rPr kumimoji="1" lang="en-US" altLang="ko-KR" sz="2800" dirty="0">
                <a:latin typeface="+mn-ea"/>
              </a:rPr>
              <a:t>3</a:t>
            </a:r>
            <a:r>
              <a:rPr kumimoji="1" lang="ko-KR" altLang="en-US" sz="2800" dirty="0">
                <a:latin typeface="+mn-ea"/>
              </a:rPr>
              <a:t>조</a:t>
            </a:r>
            <a:endParaRPr kumimoji="1" lang="en-US" altLang="ko-KR" sz="2800" dirty="0">
              <a:latin typeface="+mn-ea"/>
            </a:endParaRPr>
          </a:p>
          <a:p>
            <a:pPr algn="ctr"/>
            <a:r>
              <a:rPr kumimoji="1" lang="ko-KR" altLang="en-US" sz="2800" dirty="0" err="1">
                <a:latin typeface="+mn-ea"/>
              </a:rPr>
              <a:t>람포르기니</a:t>
            </a:r>
            <a:endParaRPr kumimoji="1" lang="en-US" altLang="ko-KR" sz="2800" dirty="0">
              <a:latin typeface="+mn-ea"/>
            </a:endParaRPr>
          </a:p>
          <a:p>
            <a:pPr algn="ctr"/>
            <a:endParaRPr kumimoji="1" lang="en-US" altLang="ko-KR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49564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135" y="-109848"/>
            <a:ext cx="6137852" cy="11782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5400" b="1" dirty="0">
                <a:solidFill>
                  <a:schemeClr val="bg1"/>
                </a:solidFill>
                <a:latin typeface="+mj-ea"/>
                <a:ea typeface="+mj-ea"/>
              </a:rPr>
              <a:t>선정 배경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7135" y="3995678"/>
            <a:ext cx="89957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ea typeface="HY견고딕" panose="02030600000101010101" pitchFamily="18" charset="-127"/>
              </a:rPr>
              <a:t>-</a:t>
            </a:r>
            <a:r>
              <a:rPr lang="ko-KR" altLang="en-US" sz="2000" dirty="0"/>
              <a:t>자율 주행 기술은 이런 초 연결 사회에서 방대한 데이터를 바탕으로 고객들에게 편의성을 제공하는 기술력을 갖출 수 있다</a:t>
            </a:r>
            <a:r>
              <a:rPr lang="en-US" altLang="ko-KR" sz="2000" dirty="0"/>
              <a:t>.</a:t>
            </a:r>
            <a:endParaRPr lang="ko-KR" altLang="en-US" sz="2000" dirty="0"/>
          </a:p>
          <a:p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자율 주행 자동차의 개발 수준은 현재 </a:t>
            </a:r>
            <a:r>
              <a:rPr lang="ko-KR" altLang="en-US" sz="2000" dirty="0"/>
              <a:t>대부분 운전 기능을 자동으로 수행하되 필요하면 운전자가 개입하는 단계</a:t>
            </a:r>
            <a:r>
              <a:rPr lang="en-US" altLang="ko-KR" sz="2000" dirty="0"/>
              <a:t>(</a:t>
            </a:r>
            <a:r>
              <a:rPr lang="ko-KR" altLang="en-US" sz="2000" dirty="0"/>
              <a:t>레벨 </a:t>
            </a:r>
            <a:r>
              <a:rPr lang="en-US" altLang="ko-KR" sz="2000" dirty="0"/>
              <a:t>3)</a:t>
            </a:r>
            <a:r>
              <a:rPr lang="ko-KR" altLang="en-US" sz="2000" dirty="0"/>
              <a:t> 또는 </a:t>
            </a:r>
            <a:r>
              <a:rPr lang="en-US" altLang="ko-KR" sz="2000" dirty="0"/>
              <a:t>100% </a:t>
            </a:r>
            <a:r>
              <a:rPr lang="ko-KR" altLang="en-US" sz="2000" dirty="0"/>
              <a:t>자율주행하고 운전자는 목적지만 입력하는 단계</a:t>
            </a:r>
            <a:r>
              <a:rPr lang="en-US" altLang="ko-KR" sz="2000" dirty="0"/>
              <a:t>(</a:t>
            </a:r>
            <a:r>
              <a:rPr lang="ko-KR" altLang="en-US" sz="2000" dirty="0"/>
              <a:t>레벨 </a:t>
            </a:r>
            <a:r>
              <a:rPr lang="en-US" altLang="ko-KR" sz="2000" dirty="0"/>
              <a:t>4)</a:t>
            </a:r>
            <a:r>
              <a:rPr lang="ko-KR" altLang="en-US" sz="2000" dirty="0"/>
              <a:t>의 수준에서 </a:t>
            </a:r>
            <a:r>
              <a:rPr lang="ko-KR" altLang="en-US" sz="2000" dirty="0" err="1"/>
              <a:t>개발중</a:t>
            </a:r>
            <a:r>
              <a:rPr lang="ko-KR" altLang="en-US" sz="2000" dirty="0"/>
              <a:t> 이다</a:t>
            </a:r>
            <a:endParaRPr lang="en-US" altLang="ko-KR" sz="2000" dirty="0"/>
          </a:p>
          <a:p>
            <a:endParaRPr lang="ko-KR" altLang="en-US" sz="2000" dirty="0"/>
          </a:p>
          <a:p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43C8205-E380-CC45-B357-5C49C20A9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42" y="1159922"/>
            <a:ext cx="8995719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07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135" y="30896"/>
            <a:ext cx="6137852" cy="8967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82609" y="1411553"/>
            <a:ext cx="510237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en-US" altLang="ko-KR" sz="2000" dirty="0">
                <a:latin typeface="+mn-ea"/>
              </a:rPr>
              <a:t>A</a:t>
            </a:r>
            <a:r>
              <a:rPr lang="ko-KR" altLang="en-US" sz="2000" dirty="0">
                <a:latin typeface="+mn-ea"/>
              </a:rPr>
              <a:t>반 </a:t>
            </a:r>
            <a:r>
              <a:rPr lang="en-US" altLang="ko-KR" sz="2000" dirty="0">
                <a:latin typeface="+mn-ea"/>
              </a:rPr>
              <a:t>1</a:t>
            </a:r>
            <a:r>
              <a:rPr lang="ko-KR" altLang="en-US" sz="2000" dirty="0">
                <a:latin typeface="+mn-ea"/>
              </a:rPr>
              <a:t>조</a:t>
            </a:r>
            <a:r>
              <a:rPr lang="en-US" altLang="ko-KR" sz="2000" dirty="0">
                <a:latin typeface="+mn-ea"/>
              </a:rPr>
              <a:t>, POSLA_X</a:t>
            </a:r>
          </a:p>
          <a:p>
            <a:pPr marL="457200" indent="-457200">
              <a:buAutoNum type="arabicParenR"/>
            </a:pP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HY견고딕" panose="02030600000101010101" pitchFamily="18" charset="-127"/>
            </a:endParaRPr>
          </a:p>
          <a:p>
            <a:pPr marL="457200" indent="-457200">
              <a:buAutoNum type="arabicParenR"/>
            </a:pPr>
            <a:r>
              <a:rPr lang="en-US" altLang="ko-KR" sz="2000" dirty="0"/>
              <a:t>A</a:t>
            </a:r>
            <a:r>
              <a:rPr lang="ko-KR" altLang="en-US" sz="2000" dirty="0"/>
              <a:t>반 </a:t>
            </a:r>
            <a:r>
              <a:rPr lang="en-US" altLang="ko-KR" sz="2000" dirty="0"/>
              <a:t>2</a:t>
            </a:r>
            <a:r>
              <a:rPr lang="ko-KR" altLang="en-US" sz="2000" dirty="0"/>
              <a:t>조</a:t>
            </a:r>
            <a:r>
              <a:rPr lang="en-US" altLang="ko-KR" sz="2000" dirty="0"/>
              <a:t>, AI </a:t>
            </a:r>
            <a:r>
              <a:rPr lang="ko-KR" altLang="en-US" sz="2000" dirty="0"/>
              <a:t>로봇청소기 </a:t>
            </a:r>
            <a:endParaRPr lang="en-US" altLang="ko-KR" sz="2000" dirty="0"/>
          </a:p>
          <a:p>
            <a:pPr marL="457200" indent="-457200">
              <a:buAutoNum type="arabicParenR"/>
            </a:pPr>
            <a:endParaRPr lang="en-US" altLang="ko-KR" sz="2000" dirty="0"/>
          </a:p>
          <a:p>
            <a:pPr marL="457200" indent="-457200">
              <a:buAutoNum type="arabicParenR"/>
            </a:pPr>
            <a:r>
              <a:rPr lang="en-US" altLang="ko-KR" sz="2000" dirty="0"/>
              <a:t>A</a:t>
            </a:r>
            <a:r>
              <a:rPr lang="ko-KR" altLang="en-US" sz="2000" dirty="0"/>
              <a:t>반 </a:t>
            </a:r>
            <a:r>
              <a:rPr lang="en-US" altLang="ko-KR" sz="2000" dirty="0"/>
              <a:t>3</a:t>
            </a:r>
            <a:r>
              <a:rPr lang="ko-KR" altLang="en-US" sz="2000" dirty="0"/>
              <a:t>조</a:t>
            </a:r>
            <a:r>
              <a:rPr lang="en-US" altLang="ko-KR" sz="2000" dirty="0"/>
              <a:t>,</a:t>
            </a:r>
            <a:r>
              <a:rPr kumimoji="1" lang="ko-KR" altLang="en-US" sz="2000" dirty="0">
                <a:latin typeface="+mn-ea"/>
              </a:rPr>
              <a:t> 자율 주행 자동차</a:t>
            </a:r>
            <a:r>
              <a:rPr kumimoji="1" lang="en-US" altLang="ko-KR" sz="2000" dirty="0">
                <a:latin typeface="+mn-ea"/>
              </a:rPr>
              <a:t>(</a:t>
            </a:r>
            <a:r>
              <a:rPr kumimoji="1" lang="ko-KR" altLang="en-US" sz="2000" dirty="0" err="1">
                <a:latin typeface="+mn-ea"/>
              </a:rPr>
              <a:t>람포르기니</a:t>
            </a:r>
            <a:r>
              <a:rPr kumimoji="1" lang="en-US" altLang="ko-KR" sz="2000" dirty="0">
                <a:latin typeface="+mn-ea"/>
              </a:rPr>
              <a:t>)</a:t>
            </a:r>
            <a:endParaRPr lang="en-US" altLang="ko-KR" sz="2000" dirty="0"/>
          </a:p>
          <a:p>
            <a:pPr marL="457200" indent="-457200">
              <a:buAutoNum type="arabicParenR"/>
            </a:pPr>
            <a:endParaRPr lang="en-US" altLang="ko-KR" sz="2000" dirty="0"/>
          </a:p>
          <a:p>
            <a:pPr marL="457200" indent="-457200">
              <a:buFontTx/>
              <a:buAutoNum type="arabicParenR"/>
            </a:pPr>
            <a:r>
              <a:rPr lang="en-US" altLang="ko-KR" sz="2000" dirty="0"/>
              <a:t>A</a:t>
            </a:r>
            <a:r>
              <a:rPr lang="ko-KR" altLang="en-US" sz="2000" dirty="0"/>
              <a:t>반 </a:t>
            </a:r>
            <a:r>
              <a:rPr lang="en-US" altLang="ko-KR" sz="2000" dirty="0"/>
              <a:t>4</a:t>
            </a:r>
            <a:r>
              <a:rPr lang="ko-KR" altLang="en-US" sz="2000" dirty="0"/>
              <a:t>조</a:t>
            </a:r>
            <a:r>
              <a:rPr lang="en-US" altLang="ko-KR" sz="2000" dirty="0"/>
              <a:t>, </a:t>
            </a:r>
            <a:r>
              <a:rPr lang="en-US" altLang="ko-KR" sz="2000" dirty="0">
                <a:latin typeface="+mj-ea"/>
              </a:rPr>
              <a:t>PIS(</a:t>
            </a:r>
            <a:r>
              <a:rPr lang="en-US" altLang="ko-KR" sz="2000" dirty="0" err="1">
                <a:latin typeface="+mj-ea"/>
              </a:rPr>
              <a:t>podori</a:t>
            </a:r>
            <a:r>
              <a:rPr lang="en-US" altLang="ko-KR" sz="2000" dirty="0">
                <a:latin typeface="+mj-ea"/>
              </a:rPr>
              <a:t> in the sky) </a:t>
            </a:r>
            <a:endParaRPr lang="en-US" altLang="ko-KR" sz="2000" dirty="0"/>
          </a:p>
          <a:p>
            <a:pPr marL="457200" indent="-457200">
              <a:buAutoNum type="arabicParenR"/>
            </a:pPr>
            <a:endParaRPr lang="en-US" altLang="ko-KR" sz="2000" dirty="0"/>
          </a:p>
          <a:p>
            <a:pPr marL="457200" indent="-457200">
              <a:buAutoNum type="arabicParenR"/>
            </a:pPr>
            <a:r>
              <a:rPr lang="en-US" altLang="ko-KR" sz="2000" dirty="0"/>
              <a:t>B</a:t>
            </a:r>
            <a:r>
              <a:rPr lang="ko-KR" altLang="en-US" sz="2000" dirty="0"/>
              <a:t>반 </a:t>
            </a:r>
            <a:r>
              <a:rPr lang="en-US" altLang="ko-KR" sz="2000" dirty="0"/>
              <a:t>1</a:t>
            </a:r>
            <a:r>
              <a:rPr lang="ko-KR" altLang="en-US" sz="2000" dirty="0"/>
              <a:t>조</a:t>
            </a:r>
            <a:r>
              <a:rPr lang="en-US" altLang="ko-KR" sz="2000" dirty="0"/>
              <a:t>, </a:t>
            </a:r>
            <a:r>
              <a:rPr lang="en-US" altLang="ko-KR" sz="2000" dirty="0">
                <a:latin typeface="+mj-ea"/>
              </a:rPr>
              <a:t>AI</a:t>
            </a:r>
            <a:r>
              <a:rPr lang="ko-KR" altLang="en-US" sz="2000" dirty="0">
                <a:latin typeface="+mj-ea"/>
              </a:rPr>
              <a:t> </a:t>
            </a:r>
            <a:r>
              <a:rPr lang="ko-KR" altLang="en-US" sz="2000" dirty="0" err="1">
                <a:latin typeface="+mj-ea"/>
              </a:rPr>
              <a:t>컬러링</a:t>
            </a:r>
            <a:r>
              <a:rPr lang="ko-KR" altLang="en-US" sz="2000" dirty="0">
                <a:latin typeface="+mj-ea"/>
              </a:rPr>
              <a:t> 북 제작 모델</a:t>
            </a:r>
            <a:r>
              <a:rPr lang="en-US" altLang="ko-KR" sz="2000" dirty="0">
                <a:latin typeface="+mj-ea"/>
              </a:rPr>
              <a:t>(YOCO)</a:t>
            </a:r>
            <a:endParaRPr lang="en-US" altLang="ko-KR" sz="2000" dirty="0"/>
          </a:p>
          <a:p>
            <a:pPr marL="457200" indent="-457200">
              <a:buAutoNum type="arabicParenR"/>
            </a:pPr>
            <a:endParaRPr lang="en-US" altLang="ko-KR" sz="2000" dirty="0"/>
          </a:p>
          <a:p>
            <a:pPr marL="457200" indent="-457200">
              <a:buAutoNum type="arabicParenR"/>
            </a:pPr>
            <a:r>
              <a:rPr lang="en-US" altLang="ko-KR" sz="2000" dirty="0"/>
              <a:t>B</a:t>
            </a:r>
            <a:r>
              <a:rPr lang="ko-KR" altLang="en-US" sz="2000" dirty="0"/>
              <a:t>반 </a:t>
            </a:r>
            <a:r>
              <a:rPr lang="en-US" altLang="ko-KR" sz="2000" dirty="0"/>
              <a:t>2</a:t>
            </a:r>
            <a:r>
              <a:rPr lang="ko-KR" altLang="en-US" sz="2000" dirty="0"/>
              <a:t>조</a:t>
            </a:r>
            <a:r>
              <a:rPr lang="en-US" altLang="ko-KR" sz="2000" dirty="0"/>
              <a:t>, </a:t>
            </a:r>
            <a:r>
              <a:rPr lang="ko-KR" altLang="en-US" sz="2000" dirty="0"/>
              <a:t>강화학습을 이용한 자율주행</a:t>
            </a:r>
            <a:endParaRPr lang="en-US" altLang="ko-KR" sz="2000" dirty="0"/>
          </a:p>
          <a:p>
            <a:pPr marL="457200" indent="-457200">
              <a:buAutoNum type="arabicParenR"/>
            </a:pPr>
            <a:endParaRPr lang="en-US" altLang="ko-KR" sz="2000" dirty="0"/>
          </a:p>
          <a:p>
            <a:pPr marL="457200" indent="-457200">
              <a:buFontTx/>
              <a:buAutoNum type="arabicParenR"/>
            </a:pPr>
            <a:r>
              <a:rPr lang="en-US" altLang="ko-KR" sz="2000" dirty="0"/>
              <a:t>B</a:t>
            </a:r>
            <a:r>
              <a:rPr lang="ko-KR" altLang="en-US" sz="2000" dirty="0"/>
              <a:t>반 </a:t>
            </a:r>
            <a:r>
              <a:rPr lang="en-US" altLang="ko-KR" sz="2000" dirty="0"/>
              <a:t>3</a:t>
            </a:r>
            <a:r>
              <a:rPr lang="ko-KR" altLang="en-US" sz="2000" dirty="0"/>
              <a:t>조</a:t>
            </a:r>
            <a:r>
              <a:rPr lang="en-US" altLang="ko-KR" sz="2000" dirty="0"/>
              <a:t>, </a:t>
            </a:r>
            <a:r>
              <a:rPr lang="en-US" altLang="ko-KR" sz="2000" dirty="0">
                <a:latin typeface="+mj-ea"/>
              </a:rPr>
              <a:t>AI MAKES MUSIC with RNN   </a:t>
            </a:r>
            <a:endParaRPr lang="en-US" altLang="ko-KR" sz="2000" dirty="0"/>
          </a:p>
          <a:p>
            <a:pPr marL="457200" indent="-457200">
              <a:buAutoNum type="arabicParenR"/>
            </a:pPr>
            <a:endParaRPr lang="en-US" altLang="ko-KR" sz="2000" dirty="0"/>
          </a:p>
          <a:p>
            <a:pPr marL="457200" indent="-457200">
              <a:buAutoNum type="arabicParenR"/>
            </a:pPr>
            <a:r>
              <a:rPr lang="en-US" altLang="ko-KR" sz="2000" dirty="0"/>
              <a:t>B</a:t>
            </a:r>
            <a:r>
              <a:rPr lang="ko-KR" altLang="en-US" sz="2000" dirty="0"/>
              <a:t>반 </a:t>
            </a:r>
            <a:r>
              <a:rPr lang="en-US" altLang="ko-KR" sz="2000" dirty="0"/>
              <a:t>4</a:t>
            </a:r>
            <a:r>
              <a:rPr lang="ko-KR" altLang="en-US" sz="2000" dirty="0"/>
              <a:t>조</a:t>
            </a:r>
            <a:r>
              <a:rPr lang="en-US" altLang="ko-KR" sz="2000" dirty="0"/>
              <a:t>, </a:t>
            </a:r>
            <a:r>
              <a:rPr lang="ko-KR" altLang="en-US" sz="2000" dirty="0"/>
              <a:t>자율주행 도로 청소차</a:t>
            </a:r>
            <a:r>
              <a:rPr lang="en-US" altLang="ko-KR" sz="2000" dirty="0"/>
              <a:t>(PO·E)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134225" y="3477310"/>
            <a:ext cx="4953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6090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135" y="-109848"/>
            <a:ext cx="6137852" cy="11782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5400" b="1" dirty="0">
                <a:solidFill>
                  <a:schemeClr val="bg1"/>
                </a:solidFill>
                <a:latin typeface="+mj-ea"/>
                <a:ea typeface="+mj-ea"/>
              </a:rPr>
              <a:t>적용 기술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EB14C3-26D0-804D-8B0F-4291715A9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" y="1068360"/>
            <a:ext cx="8772979" cy="14698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0B2441-9FE1-7142-A8EB-1B240FD5836D}"/>
              </a:ext>
            </a:extLst>
          </p:cNvPr>
          <p:cNvSpPr txBox="1"/>
          <p:nvPr/>
        </p:nvSpPr>
        <p:spPr>
          <a:xfrm>
            <a:off x="686637" y="2688389"/>
            <a:ext cx="849253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주된 개발 언어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파이썬</a:t>
            </a:r>
            <a:endParaRPr lang="ko-KR" altLang="en-US" sz="2000" dirty="0"/>
          </a:p>
          <a:p>
            <a:br>
              <a:rPr lang="ko-KR" altLang="en-US" sz="2000" dirty="0"/>
            </a:br>
            <a:endParaRPr lang="ko-KR" altLang="en-US" sz="2000" dirty="0"/>
          </a:p>
          <a:p>
            <a:r>
              <a:rPr lang="ko-KR" altLang="en-US" sz="2000" dirty="0"/>
              <a:t>사용한 </a:t>
            </a:r>
            <a:r>
              <a:rPr lang="ko-KR" altLang="en-US" sz="2000" dirty="0" err="1"/>
              <a:t>킷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선파운더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라즈베리파이</a:t>
            </a:r>
            <a:endParaRPr lang="ko-KR" altLang="en-US" sz="2000" dirty="0"/>
          </a:p>
          <a:p>
            <a:br>
              <a:rPr lang="ko-KR" altLang="en-US" sz="2000" dirty="0"/>
            </a:br>
            <a:endParaRPr lang="ko-KR" altLang="en-US" sz="2000" dirty="0"/>
          </a:p>
          <a:p>
            <a:r>
              <a:rPr lang="ko-KR" altLang="en-US" sz="2000" dirty="0"/>
              <a:t>이미지 처리 </a:t>
            </a:r>
            <a:r>
              <a:rPr lang="en-US" altLang="ko-KR" sz="2000" dirty="0"/>
              <a:t>:Nvidia </a:t>
            </a:r>
            <a:r>
              <a:rPr lang="en-US" altLang="ko-KR" sz="2000" dirty="0" err="1"/>
              <a:t>cuda</a:t>
            </a:r>
            <a:r>
              <a:rPr lang="en-US" altLang="ko-KR" sz="2000" dirty="0"/>
              <a:t> , open cv, yolo</a:t>
            </a:r>
          </a:p>
          <a:p>
            <a:endParaRPr lang="en-US" altLang="ko-KR" sz="2000" dirty="0"/>
          </a:p>
          <a:p>
            <a:r>
              <a:rPr lang="ko-KR" altLang="en-US" sz="2000" dirty="0"/>
              <a:t>강화 학습</a:t>
            </a:r>
            <a:r>
              <a:rPr lang="en-US" altLang="ko-KR" sz="2000" dirty="0"/>
              <a:t>: CALRA </a:t>
            </a:r>
            <a:r>
              <a:rPr lang="ko-KR" altLang="en-US" sz="2000" dirty="0"/>
              <a:t>자율주행 연구용 오픈 소스 시뮬레이터</a:t>
            </a:r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음성 처리</a:t>
            </a:r>
            <a:r>
              <a:rPr kumimoji="1" lang="en-US" altLang="ko-KR" sz="2000" dirty="0"/>
              <a:t>:</a:t>
            </a:r>
            <a:r>
              <a:rPr lang="en-US" altLang="ko-KR" sz="2000" dirty="0"/>
              <a:t> Google Cloud Speech-to-Text</a:t>
            </a:r>
            <a:r>
              <a:rPr lang="ko-KR" altLang="en-US" sz="2000" dirty="0"/>
              <a:t> </a:t>
            </a:r>
            <a:r>
              <a:rPr lang="en-US" altLang="ko-KR" sz="2000" dirty="0" err="1"/>
              <a:t>api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57414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135" y="-109848"/>
            <a:ext cx="6137852" cy="11782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5400" b="1" dirty="0">
                <a:solidFill>
                  <a:schemeClr val="bg1"/>
                </a:solidFill>
                <a:latin typeface="+mj-ea"/>
                <a:ea typeface="+mj-ea"/>
              </a:rPr>
              <a:t>기술 개요도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4E1074-5AF1-0749-BA0A-CA01C1721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33" y="1244877"/>
            <a:ext cx="8668530" cy="2184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CA0F8D-0050-1D44-BD35-845EBEA3464C}"/>
              </a:ext>
            </a:extLst>
          </p:cNvPr>
          <p:cNvSpPr txBox="1"/>
          <p:nvPr/>
        </p:nvSpPr>
        <p:spPr>
          <a:xfrm>
            <a:off x="70339" y="3613485"/>
            <a:ext cx="95548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서버</a:t>
            </a:r>
            <a:r>
              <a:rPr lang="en-US" altLang="ko-KR" sz="2000" dirty="0"/>
              <a:t>:</a:t>
            </a:r>
          </a:p>
          <a:p>
            <a:r>
              <a:rPr lang="en-US" altLang="ko-KR" sz="2000" dirty="0"/>
              <a:t>-</a:t>
            </a:r>
            <a:r>
              <a:rPr lang="ko-KR" altLang="en-US" sz="2000" dirty="0"/>
              <a:t>음성</a:t>
            </a:r>
            <a:r>
              <a:rPr lang="en-US" altLang="ko-KR" sz="2000" dirty="0"/>
              <a:t>:</a:t>
            </a:r>
            <a:r>
              <a:rPr lang="ko-KR" altLang="en-US" sz="2000" dirty="0"/>
              <a:t>인지한 음성 텍스트를 서버로 보내준다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 </a:t>
            </a:r>
            <a:endParaRPr kumimoji="1" lang="en-US" altLang="ko-KR" sz="2000" dirty="0"/>
          </a:p>
          <a:p>
            <a:r>
              <a:rPr lang="en-US" altLang="ko-KR" sz="2000" dirty="0"/>
              <a:t>-</a:t>
            </a:r>
            <a:r>
              <a:rPr lang="ko-KR" altLang="en-US" sz="2000" dirty="0"/>
              <a:t>차선 인식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/>
              <a:t>open</a:t>
            </a:r>
            <a:r>
              <a:rPr lang="ko-KR" altLang="en-US" sz="2000" dirty="0"/>
              <a:t> </a:t>
            </a:r>
            <a:r>
              <a:rPr lang="en-US" altLang="ko-KR" sz="2000" dirty="0"/>
              <a:t>cv</a:t>
            </a:r>
            <a:r>
              <a:rPr lang="ko-KR" altLang="en-US" sz="2000" dirty="0"/>
              <a:t>에서 제공해주는 기술을 사용하여 차선을 뚜렷하게 표현하고</a:t>
            </a:r>
            <a:r>
              <a:rPr lang="en-US" altLang="ko-KR" sz="2000" dirty="0"/>
              <a:t>,</a:t>
            </a:r>
            <a:r>
              <a:rPr lang="ko-KR" altLang="en-US" sz="2000" dirty="0"/>
              <a:t> 두 개의 선</a:t>
            </a:r>
            <a:r>
              <a:rPr lang="en-US" altLang="ko-KR" sz="2000" dirty="0"/>
              <a:t>, </a:t>
            </a:r>
            <a:r>
              <a:rPr lang="ko-KR" altLang="en-US" sz="2000" dirty="0"/>
              <a:t>왼쪽 오른쪽 차선을 결합하기 위해 평균 라인의 기울기와 절편을 취한다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-</a:t>
            </a:r>
            <a:r>
              <a:rPr lang="ko-KR" altLang="en-US" sz="2000" dirty="0"/>
              <a:t>사물 인식</a:t>
            </a:r>
            <a:r>
              <a:rPr lang="en-US" altLang="ko-KR" sz="2000" dirty="0"/>
              <a:t>:yolo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사용해서 사물을 인식함 자율 주행은 빠른 속도로 이동하기에 간단한 처리과정의 속도가 빠른 </a:t>
            </a:r>
            <a:r>
              <a:rPr lang="en-US" altLang="ko-KR" sz="2000" dirty="0"/>
              <a:t>yolo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사용함</a:t>
            </a:r>
            <a:endParaRPr lang="en-US" altLang="ko-KR" sz="2000" dirty="0"/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797529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135" y="-109848"/>
            <a:ext cx="6137852" cy="11782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5400" b="1" dirty="0">
                <a:solidFill>
                  <a:schemeClr val="bg1"/>
                </a:solidFill>
                <a:latin typeface="+mj-ea"/>
                <a:ea typeface="+mj-ea"/>
              </a:rPr>
              <a:t>기술 개요도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2ACAB6-F566-8B43-95BD-97780D7E6CAF}"/>
              </a:ext>
            </a:extLst>
          </p:cNvPr>
          <p:cNvSpPr txBox="1"/>
          <p:nvPr/>
        </p:nvSpPr>
        <p:spPr>
          <a:xfrm>
            <a:off x="653142" y="1668026"/>
            <a:ext cx="889279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/>
              <a:t>⚬</a:t>
            </a:r>
            <a:r>
              <a:rPr kumimoji="1" lang="ko-KR" altLang="en-US" sz="2000" dirty="0" err="1"/>
              <a:t>라즈베리</a:t>
            </a:r>
            <a:r>
              <a:rPr kumimoji="1" lang="ko-KR" altLang="en-US" sz="2000" dirty="0"/>
              <a:t> 파이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en-US" altLang="ko-KR" sz="2000" dirty="0"/>
              <a:t>- </a:t>
            </a:r>
            <a:r>
              <a:rPr kumimoji="1" lang="ko-KR" altLang="en-US" sz="2000" dirty="0"/>
              <a:t>카메라 모듈과 마이크 모듈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초음파 모듈을 설치함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en-US" altLang="ko-KR" sz="2000" dirty="0"/>
              <a:t>- </a:t>
            </a:r>
            <a:r>
              <a:rPr kumimoji="1" lang="ko-KR" altLang="en-US" sz="2000" dirty="0" err="1"/>
              <a:t>라즈베리</a:t>
            </a:r>
            <a:r>
              <a:rPr kumimoji="1" lang="ko-KR" altLang="en-US" sz="2000" dirty="0"/>
              <a:t> 파이로 마이크 모듈에 들어온 음성을 인식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en-US" altLang="ko-KR" sz="2000" dirty="0"/>
              <a:t>- </a:t>
            </a:r>
            <a:r>
              <a:rPr kumimoji="1" lang="ko-KR" altLang="en-US" sz="2000" dirty="0"/>
              <a:t>카메라 모듈을 통하여 차선을 인식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en-US" altLang="ko-KR" sz="2000" dirty="0"/>
              <a:t>- </a:t>
            </a:r>
            <a:r>
              <a:rPr kumimoji="1" lang="ko-KR" altLang="en-US" sz="2000" dirty="0"/>
              <a:t>초음파 모듈을 통하여 장애물과의 거리를 인식해서 특정 거리에 따라서 진행 또는 정함</a:t>
            </a:r>
            <a:r>
              <a:rPr kumimoji="1" lang="en-US" altLang="ko-KR" sz="2000" dirty="0"/>
              <a:t>	</a:t>
            </a:r>
            <a:r>
              <a:rPr kumimoji="1" lang="ko-KR" altLang="en-US" sz="2000" dirty="0"/>
              <a:t>            </a:t>
            </a:r>
            <a:endParaRPr kumimoji="1" lang="en-US" altLang="ko-KR" sz="2000" dirty="0"/>
          </a:p>
          <a:p>
            <a:r>
              <a:rPr kumimoji="1" lang="en-US" altLang="ko-KR" sz="2000" dirty="0"/>
              <a:t>		</a:t>
            </a:r>
          </a:p>
          <a:p>
            <a:endParaRPr kumimoji="1" lang="en-US" altLang="ko-KR" sz="2000" dirty="0"/>
          </a:p>
          <a:p>
            <a:r>
              <a:rPr kumimoji="1" lang="en-US" altLang="ko-KR" sz="2000" dirty="0"/>
              <a:t>		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70275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9466" y="2499896"/>
            <a:ext cx="7563365" cy="11782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+mj-ea"/>
              </a:rPr>
              <a:t>PIS(</a:t>
            </a:r>
            <a:r>
              <a:rPr lang="en-US" altLang="ko-KR" sz="5400" dirty="0" err="1">
                <a:latin typeface="+mj-ea"/>
              </a:rPr>
              <a:t>podori</a:t>
            </a:r>
            <a:r>
              <a:rPr lang="en-US" altLang="ko-KR" sz="5400" dirty="0">
                <a:latin typeface="+mj-ea"/>
              </a:rPr>
              <a:t> in the sky)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FA4FFB-9CA8-4FB3-8F43-9E7DA89DB52D}"/>
              </a:ext>
            </a:extLst>
          </p:cNvPr>
          <p:cNvSpPr/>
          <p:nvPr/>
        </p:nvSpPr>
        <p:spPr>
          <a:xfrm>
            <a:off x="3851459" y="4108454"/>
            <a:ext cx="1898277" cy="519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ko-KR" sz="2400" dirty="0">
                <a:latin typeface="+mj-ea"/>
              </a:rPr>
              <a:t>7</a:t>
            </a:r>
            <a:r>
              <a:rPr lang="ko-KR" altLang="en-US" sz="2400" dirty="0">
                <a:latin typeface="+mj-ea"/>
              </a:rPr>
              <a:t>기 </a:t>
            </a:r>
            <a:r>
              <a:rPr lang="en-US" altLang="ko-KR" sz="2400" dirty="0">
                <a:latin typeface="+mj-ea"/>
              </a:rPr>
              <a:t>A</a:t>
            </a:r>
            <a:r>
              <a:rPr lang="ko-KR" altLang="en-US" sz="2400" dirty="0">
                <a:latin typeface="+mj-ea"/>
              </a:rPr>
              <a:t>반 </a:t>
            </a:r>
            <a:r>
              <a:rPr lang="en-US" altLang="ko-KR" sz="2400" dirty="0">
                <a:latin typeface="+mj-ea"/>
              </a:rPr>
              <a:t>4</a:t>
            </a:r>
            <a:r>
              <a:rPr lang="ko-KR" altLang="en-US" sz="2400" dirty="0">
                <a:latin typeface="+mj-ea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3786981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135" y="30896"/>
            <a:ext cx="6137852" cy="8967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PIS </a:t>
            </a: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선정배경</a:t>
            </a:r>
            <a:endParaRPr lang="ko-KR" altLang="en-US" sz="5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8659" y="2220152"/>
            <a:ext cx="899571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en-US" altLang="ko-KR" sz="2000" dirty="0">
                <a:latin typeface="+mn-ea"/>
              </a:rPr>
              <a:t>CCTV </a:t>
            </a:r>
            <a:r>
              <a:rPr lang="ko-KR" altLang="en-US" sz="2000" dirty="0">
                <a:latin typeface="+mn-ea"/>
              </a:rPr>
              <a:t>사각지대 문제를 해결하기 위해 </a:t>
            </a:r>
            <a:r>
              <a:rPr lang="ko-KR" altLang="en-US" sz="2000" dirty="0" err="1">
                <a:latin typeface="+mn-ea"/>
              </a:rPr>
              <a:t>드론을</a:t>
            </a:r>
            <a:r>
              <a:rPr lang="ko-KR" altLang="en-US" sz="2000" dirty="0">
                <a:latin typeface="+mn-ea"/>
              </a:rPr>
              <a:t> 이용함</a:t>
            </a:r>
            <a:endParaRPr lang="en-US" altLang="ko-KR" sz="2000" dirty="0">
              <a:latin typeface="+mn-ea"/>
            </a:endParaRPr>
          </a:p>
          <a:p>
            <a:pPr marL="457200" indent="-457200">
              <a:buAutoNum type="arabicParenR"/>
            </a:pPr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2) </a:t>
            </a:r>
            <a:r>
              <a:rPr lang="ko-KR" altLang="en-US" sz="2000" dirty="0">
                <a:latin typeface="+mn-ea"/>
              </a:rPr>
              <a:t>기존의 수동방식의 조종을 통한 순찰에는 한계가 있어 자율 주행 </a:t>
            </a:r>
            <a:r>
              <a:rPr lang="ko-KR" altLang="en-US" sz="2000" dirty="0" err="1">
                <a:latin typeface="+mn-ea"/>
              </a:rPr>
              <a:t>드론이</a:t>
            </a:r>
            <a:r>
              <a:rPr lang="ko-KR" altLang="en-US" sz="2000" dirty="0">
                <a:latin typeface="+mn-ea"/>
              </a:rPr>
              <a:t> 필요함</a:t>
            </a:r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3) </a:t>
            </a:r>
            <a:r>
              <a:rPr lang="ko-KR" altLang="en-US" sz="2000" dirty="0">
                <a:latin typeface="+mn-ea"/>
              </a:rPr>
              <a:t>폭력상황을 인지할 수 있는 </a:t>
            </a:r>
            <a:r>
              <a:rPr lang="ko-KR" altLang="en-US" sz="2000" dirty="0" err="1">
                <a:latin typeface="+mn-ea"/>
              </a:rPr>
              <a:t>드론을</a:t>
            </a:r>
            <a:r>
              <a:rPr lang="ko-KR" altLang="en-US" sz="2000" dirty="0">
                <a:latin typeface="+mn-ea"/>
              </a:rPr>
              <a:t> 개발해 위험상황 감지 및 예방 </a:t>
            </a:r>
            <a:endParaRPr lang="en-US" altLang="ko-KR" sz="2000" dirty="0">
              <a:latin typeface="+mn-ea"/>
            </a:endParaRPr>
          </a:p>
          <a:p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3322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135" y="30896"/>
            <a:ext cx="6137852" cy="8967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PIS</a:t>
            </a: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 기술 개요</a:t>
            </a:r>
            <a:endParaRPr lang="ko-KR" altLang="en-US" sz="5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1059" y="2321752"/>
            <a:ext cx="86279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en-US" altLang="ko-KR" sz="2000" dirty="0">
                <a:latin typeface="+mn-ea"/>
              </a:rPr>
              <a:t>GPS</a:t>
            </a:r>
            <a:r>
              <a:rPr lang="ko-KR" altLang="en-US" sz="2000" dirty="0">
                <a:latin typeface="+mn-ea"/>
              </a:rPr>
              <a:t>를 이용한 자율 비행</a:t>
            </a:r>
            <a:r>
              <a:rPr lang="en-US" altLang="ko-KR" sz="2000" dirty="0">
                <a:latin typeface="+mn-ea"/>
              </a:rPr>
              <a:t>: </a:t>
            </a:r>
            <a:r>
              <a:rPr lang="ko-KR" altLang="en-US" sz="2000" dirty="0">
                <a:latin typeface="+mn-ea"/>
              </a:rPr>
              <a:t>무선랜</a:t>
            </a:r>
            <a:r>
              <a:rPr lang="en-US" altLang="ko-KR" sz="2000" dirty="0">
                <a:latin typeface="+mn-ea"/>
              </a:rPr>
              <a:t>(LTE)</a:t>
            </a:r>
            <a:r>
              <a:rPr lang="ko-KR" altLang="en-US" sz="2000" dirty="0">
                <a:latin typeface="+mn-ea"/>
              </a:rPr>
              <a:t>을 통한 컴퓨터와 </a:t>
            </a:r>
            <a:r>
              <a:rPr lang="ko-KR" altLang="en-US" sz="2000" dirty="0" err="1">
                <a:latin typeface="+mn-ea"/>
              </a:rPr>
              <a:t>드론의</a:t>
            </a:r>
            <a:r>
              <a:rPr lang="ko-KR" altLang="en-US" sz="2000" dirty="0">
                <a:latin typeface="+mn-ea"/>
              </a:rPr>
              <a:t> 연결</a:t>
            </a:r>
            <a:r>
              <a:rPr lang="en-US" altLang="ko-KR" sz="2000" dirty="0">
                <a:latin typeface="+mn-ea"/>
              </a:rPr>
              <a:t>/ </a:t>
            </a:r>
            <a:r>
              <a:rPr lang="ko-KR" altLang="en-US" sz="2000" dirty="0">
                <a:latin typeface="+mn-ea"/>
              </a:rPr>
              <a:t>야외용 </a:t>
            </a:r>
            <a:r>
              <a:rPr lang="ko-KR" altLang="en-US" sz="2000" dirty="0" err="1">
                <a:latin typeface="+mn-ea"/>
              </a:rPr>
              <a:t>드론에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GPS</a:t>
            </a:r>
            <a:r>
              <a:rPr lang="ko-KR" altLang="en-US" sz="2000" dirty="0">
                <a:latin typeface="+mn-ea"/>
              </a:rPr>
              <a:t>기능이 탑재</a:t>
            </a:r>
            <a:endParaRPr lang="en-US" altLang="ko-KR" sz="2000" dirty="0">
              <a:latin typeface="+mn-ea"/>
            </a:endParaRPr>
          </a:p>
          <a:p>
            <a:pPr marL="457200" indent="-457200">
              <a:buAutoNum type="arabicParenR"/>
            </a:pPr>
            <a:endParaRPr lang="en-US" altLang="ko-KR" sz="2000" dirty="0">
              <a:latin typeface="+mn-ea"/>
            </a:endParaRPr>
          </a:p>
          <a:p>
            <a:pPr marL="457200" indent="-457200">
              <a:buAutoNum type="arabicParenR"/>
            </a:pPr>
            <a:r>
              <a:rPr lang="ko-KR" altLang="en-US" sz="2000" dirty="0" err="1">
                <a:latin typeface="+mn-ea"/>
              </a:rPr>
              <a:t>드론의</a:t>
            </a:r>
            <a:r>
              <a:rPr lang="ko-KR" altLang="en-US" sz="2000" dirty="0">
                <a:latin typeface="+mn-ea"/>
              </a:rPr>
              <a:t> 카메라를 통해 사람 및 폭력상황 인식</a:t>
            </a:r>
            <a:r>
              <a:rPr lang="en-US" altLang="ko-KR" sz="2000" dirty="0">
                <a:latin typeface="+mn-ea"/>
              </a:rPr>
              <a:t>: Computer vision</a:t>
            </a:r>
            <a:r>
              <a:rPr lang="ko-KR" altLang="en-US" sz="2000" dirty="0">
                <a:latin typeface="+mn-ea"/>
              </a:rPr>
              <a:t>사용</a:t>
            </a:r>
            <a:r>
              <a:rPr lang="en-US" altLang="ko-KR" sz="2000" dirty="0">
                <a:latin typeface="+mn-ea"/>
              </a:rPr>
              <a:t> </a:t>
            </a:r>
          </a:p>
          <a:p>
            <a:pPr marL="457200" indent="-457200">
              <a:buAutoNum type="arabicParenR"/>
            </a:pPr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3) </a:t>
            </a:r>
            <a:r>
              <a:rPr lang="ko-KR" altLang="en-US" sz="2000" dirty="0" err="1">
                <a:latin typeface="+mn-ea"/>
              </a:rPr>
              <a:t>딥러닝을</a:t>
            </a:r>
            <a:r>
              <a:rPr lang="ko-KR" altLang="en-US" sz="2000" dirty="0">
                <a:latin typeface="+mn-ea"/>
              </a:rPr>
              <a:t> 통한 폭력상황 감지</a:t>
            </a:r>
            <a:r>
              <a:rPr lang="en-US" altLang="ko-KR" sz="2000" dirty="0">
                <a:latin typeface="+mn-ea"/>
              </a:rPr>
              <a:t>: </a:t>
            </a:r>
            <a:r>
              <a:rPr lang="ko-KR" altLang="en-US" sz="2000" dirty="0">
                <a:latin typeface="+mn-ea"/>
              </a:rPr>
              <a:t>정상상태 </a:t>
            </a:r>
            <a:r>
              <a:rPr lang="en-US" altLang="ko-KR" sz="2000" dirty="0">
                <a:latin typeface="+mn-ea"/>
              </a:rPr>
              <a:t>1000</a:t>
            </a:r>
            <a:r>
              <a:rPr lang="ko-KR" altLang="en-US" sz="2000" dirty="0">
                <a:latin typeface="+mn-ea"/>
              </a:rPr>
              <a:t>개의 영상</a:t>
            </a:r>
            <a:r>
              <a:rPr lang="en-US" altLang="ko-KR" sz="2000" dirty="0">
                <a:latin typeface="+mn-ea"/>
              </a:rPr>
              <a:t>/ </a:t>
            </a:r>
            <a:r>
              <a:rPr lang="ko-KR" altLang="en-US" sz="2000" dirty="0">
                <a:latin typeface="+mn-ea"/>
              </a:rPr>
              <a:t>폭력상황 </a:t>
            </a:r>
            <a:r>
              <a:rPr lang="en-US" altLang="ko-KR" sz="2000" dirty="0">
                <a:latin typeface="+mn-ea"/>
              </a:rPr>
              <a:t>1000</a:t>
            </a:r>
            <a:r>
              <a:rPr lang="ko-KR" altLang="en-US" sz="2000" dirty="0">
                <a:latin typeface="+mn-ea"/>
              </a:rPr>
              <a:t>개의 영상을 학습데이터로 사용</a:t>
            </a: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4898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135" y="30896"/>
            <a:ext cx="6137852" cy="8967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>
                <a:solidFill>
                  <a:schemeClr val="bg1"/>
                </a:solidFill>
                <a:latin typeface="+mj-ea"/>
              </a:rPr>
              <a:t>PIS </a:t>
            </a:r>
            <a:r>
              <a:rPr lang="ko-KR" altLang="en-US" sz="4000" b="1" dirty="0">
                <a:solidFill>
                  <a:schemeClr val="bg1"/>
                </a:solidFill>
                <a:latin typeface="+mj-ea"/>
              </a:rPr>
              <a:t>결과</a:t>
            </a:r>
            <a:endParaRPr lang="ko-KR" altLang="en-US" sz="54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4979" y="2250632"/>
            <a:ext cx="89957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ko-KR" altLang="en-US" sz="2000" dirty="0">
                <a:latin typeface="+mn-ea"/>
              </a:rPr>
              <a:t>카메라 관련문제</a:t>
            </a:r>
            <a:r>
              <a:rPr lang="en-US" altLang="ko-KR" sz="2000" dirty="0">
                <a:latin typeface="+mn-ea"/>
              </a:rPr>
              <a:t>: </a:t>
            </a:r>
            <a:r>
              <a:rPr lang="ko-KR" altLang="en-US" sz="2000" dirty="0" err="1">
                <a:latin typeface="+mn-ea"/>
              </a:rPr>
              <a:t>드론에</a:t>
            </a:r>
            <a:r>
              <a:rPr lang="ko-KR" altLang="en-US" sz="2000" dirty="0">
                <a:latin typeface="+mn-ea"/>
              </a:rPr>
              <a:t> 탑재 되어있는 카메라로는 야간 환경에서 촬영하기 어려움</a:t>
            </a:r>
            <a:r>
              <a:rPr lang="en-US" altLang="ko-KR" sz="2000" dirty="0">
                <a:latin typeface="+mn-ea"/>
              </a:rPr>
              <a:t>/ </a:t>
            </a:r>
            <a:r>
              <a:rPr lang="ko-KR" altLang="en-US" sz="2000" dirty="0">
                <a:latin typeface="+mn-ea"/>
              </a:rPr>
              <a:t>카메라가 광각카메라여서 고도가 높아지면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물체를 식별하기 어려움</a:t>
            </a:r>
            <a:endParaRPr lang="en-US" altLang="ko-KR" sz="2000" dirty="0">
              <a:latin typeface="+mn-ea"/>
            </a:endParaRPr>
          </a:p>
          <a:p>
            <a:pPr marL="457200" indent="-457200">
              <a:buAutoNum type="arabicParenR"/>
            </a:pPr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2) </a:t>
            </a:r>
            <a:r>
              <a:rPr lang="ko-KR" altLang="en-US" sz="2000" dirty="0" err="1">
                <a:latin typeface="+mn-ea"/>
              </a:rPr>
              <a:t>드론</a:t>
            </a:r>
            <a:r>
              <a:rPr lang="ko-KR" altLang="en-US" sz="2000" dirty="0">
                <a:latin typeface="+mn-ea"/>
              </a:rPr>
              <a:t> 비행 문제</a:t>
            </a:r>
            <a:r>
              <a:rPr lang="en-US" altLang="ko-KR" sz="2000" dirty="0">
                <a:latin typeface="+mn-ea"/>
              </a:rPr>
              <a:t>: </a:t>
            </a:r>
            <a:r>
              <a:rPr lang="ko-KR" altLang="en-US" sz="2000" dirty="0">
                <a:latin typeface="+mn-ea"/>
              </a:rPr>
              <a:t>비행시 장애물을 피하지 못함</a:t>
            </a:r>
            <a:r>
              <a:rPr lang="en-US" altLang="ko-KR" sz="2000" dirty="0">
                <a:latin typeface="+mn-ea"/>
              </a:rPr>
              <a:t>/ </a:t>
            </a:r>
            <a:r>
              <a:rPr lang="ko-KR" altLang="en-US" sz="2000" dirty="0">
                <a:latin typeface="+mn-ea"/>
              </a:rPr>
              <a:t>바람이나 다른 환경적 </a:t>
            </a:r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   </a:t>
            </a:r>
            <a:r>
              <a:rPr lang="ko-KR" altLang="en-US" sz="2000" dirty="0">
                <a:latin typeface="+mn-ea"/>
              </a:rPr>
              <a:t>요소로 인해 </a:t>
            </a:r>
            <a:r>
              <a:rPr lang="ko-KR" altLang="en-US" sz="2000" dirty="0" err="1">
                <a:latin typeface="+mn-ea"/>
              </a:rPr>
              <a:t>드론이</a:t>
            </a:r>
            <a:r>
              <a:rPr lang="ko-KR" altLang="en-US" sz="2000" dirty="0">
                <a:latin typeface="+mn-ea"/>
              </a:rPr>
              <a:t> 진행 방향이 달라지면 원하는 방향으로 가기 어려움</a:t>
            </a:r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3) </a:t>
            </a:r>
            <a:r>
              <a:rPr lang="ko-KR" altLang="en-US" sz="2000" dirty="0">
                <a:latin typeface="+mn-ea"/>
              </a:rPr>
              <a:t>모델 세분화</a:t>
            </a:r>
            <a:r>
              <a:rPr lang="en-US" altLang="ko-KR" sz="2000" dirty="0">
                <a:latin typeface="+mn-ea"/>
              </a:rPr>
              <a:t>: </a:t>
            </a:r>
            <a:r>
              <a:rPr lang="ko-KR" altLang="en-US" sz="2000" dirty="0">
                <a:latin typeface="+mn-ea"/>
              </a:rPr>
              <a:t>다양한 폭력상황에 대해서 세부적으로 구별하지 않음</a:t>
            </a:r>
            <a:r>
              <a:rPr lang="en-US" altLang="ko-KR" sz="2000" dirty="0">
                <a:latin typeface="+mn-ea"/>
              </a:rPr>
              <a:t>.</a:t>
            </a:r>
          </a:p>
          <a:p>
            <a:r>
              <a:rPr lang="en-US" altLang="ko-KR" sz="2000" dirty="0">
                <a:latin typeface="+mn-ea"/>
              </a:rPr>
              <a:t>   </a:t>
            </a:r>
            <a:r>
              <a:rPr lang="ko-KR" altLang="en-US" sz="2000" dirty="0">
                <a:latin typeface="+mn-ea"/>
              </a:rPr>
              <a:t>다중 클래스 분류로 다양한 폭력상황의 분류가 필요 </a:t>
            </a: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65773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2E619D-B1CA-4848-8A4A-6DE05E0ADD5D}"/>
              </a:ext>
            </a:extLst>
          </p:cNvPr>
          <p:cNvSpPr txBox="1"/>
          <p:nvPr/>
        </p:nvSpPr>
        <p:spPr>
          <a:xfrm>
            <a:off x="592567" y="2476549"/>
            <a:ext cx="899571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atin typeface="+mj-ea"/>
                <a:ea typeface="+mj-ea"/>
              </a:rPr>
              <a:t>AI</a:t>
            </a:r>
            <a:r>
              <a:rPr lang="ko-KR" altLang="en-US" sz="5400" dirty="0">
                <a:latin typeface="+mj-ea"/>
                <a:ea typeface="+mj-ea"/>
              </a:rPr>
              <a:t> </a:t>
            </a:r>
            <a:r>
              <a:rPr lang="ko-KR" altLang="en-US" sz="5400" dirty="0" err="1">
                <a:latin typeface="+mj-ea"/>
                <a:ea typeface="+mj-ea"/>
              </a:rPr>
              <a:t>컬러링</a:t>
            </a:r>
            <a:r>
              <a:rPr lang="ko-KR" altLang="en-US" sz="5400" dirty="0">
                <a:latin typeface="+mj-ea"/>
                <a:ea typeface="+mj-ea"/>
              </a:rPr>
              <a:t> 북 제작 모델</a:t>
            </a:r>
            <a:endParaRPr lang="en-US" altLang="ko-KR" sz="5400" dirty="0">
              <a:latin typeface="+mj-ea"/>
              <a:ea typeface="+mj-ea"/>
            </a:endParaRPr>
          </a:p>
          <a:p>
            <a:pPr algn="ctr"/>
            <a:endParaRPr lang="en-US" altLang="ko-KR" sz="5400" dirty="0">
              <a:latin typeface="+mj-ea"/>
              <a:ea typeface="+mj-ea"/>
            </a:endParaRPr>
          </a:p>
          <a:p>
            <a:pPr algn="ctr"/>
            <a:r>
              <a:rPr lang="en-US" altLang="ko-KR" sz="2800" dirty="0">
                <a:latin typeface="+mj-ea"/>
                <a:ea typeface="+mj-ea"/>
              </a:rPr>
              <a:t>7</a:t>
            </a:r>
            <a:r>
              <a:rPr lang="ko-KR" altLang="en-US" sz="2800" dirty="0">
                <a:latin typeface="+mj-ea"/>
                <a:ea typeface="+mj-ea"/>
              </a:rPr>
              <a:t>기 </a:t>
            </a:r>
            <a:r>
              <a:rPr lang="en-US" altLang="ko-KR" sz="2800" dirty="0">
                <a:latin typeface="+mj-ea"/>
                <a:ea typeface="+mj-ea"/>
              </a:rPr>
              <a:t>B</a:t>
            </a:r>
            <a:r>
              <a:rPr lang="ko-KR" altLang="en-US" sz="2800" dirty="0">
                <a:latin typeface="+mj-ea"/>
                <a:ea typeface="+mj-ea"/>
              </a:rPr>
              <a:t>반 </a:t>
            </a:r>
            <a:r>
              <a:rPr lang="en-US" altLang="ko-KR" sz="2800" dirty="0">
                <a:latin typeface="+mj-ea"/>
                <a:ea typeface="+mj-ea"/>
              </a:rPr>
              <a:t>1</a:t>
            </a:r>
            <a:r>
              <a:rPr lang="ko-KR" altLang="en-US" sz="2800" dirty="0">
                <a:latin typeface="+mj-ea"/>
                <a:ea typeface="+mj-ea"/>
              </a:rPr>
              <a:t>조</a:t>
            </a:r>
            <a:endParaRPr lang="en-US" altLang="ko-KR" sz="2800" dirty="0">
              <a:latin typeface="+mj-ea"/>
              <a:ea typeface="+mj-ea"/>
            </a:endParaRPr>
          </a:p>
          <a:p>
            <a:pPr algn="ctr"/>
            <a:r>
              <a:rPr lang="en-US" altLang="ko-KR" sz="2800" dirty="0">
                <a:latin typeface="+mj-ea"/>
                <a:ea typeface="+mj-ea"/>
              </a:rPr>
              <a:t>YOCO</a:t>
            </a:r>
          </a:p>
        </p:txBody>
      </p:sp>
    </p:spTree>
    <p:extLst>
      <p:ext uri="{BB962C8B-B14F-4D97-AF65-F5344CB8AC3E}">
        <p14:creationId xmlns:p14="http://schemas.microsoft.com/office/powerpoint/2010/main" val="532502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135" y="30896"/>
            <a:ext cx="6137852" cy="8967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  <a:endParaRPr lang="ko-KR" altLang="en-US" sz="5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5140" y="4359844"/>
            <a:ext cx="899571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“Coloring book </a:t>
            </a:r>
            <a:r>
              <a:rPr lang="ko-KR" alt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제작 비용을 아낄 수 있는가</a:t>
            </a:r>
            <a:r>
              <a:rPr lang="en-US" altLang="ko-KR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?”</a:t>
            </a:r>
          </a:p>
          <a:p>
            <a:r>
              <a:rPr lang="en-US" altLang="ko-KR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“</a:t>
            </a:r>
            <a:r>
              <a:rPr lang="ko-KR" alt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내가 원하는 사진을 색칠하고 싶다</a:t>
            </a:r>
            <a:r>
              <a:rPr lang="en-US" altLang="ko-KR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.”</a:t>
            </a:r>
          </a:p>
          <a:p>
            <a:endParaRPr lang="en-US" altLang="ko-KR" sz="1600" i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Coloring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book</a:t>
            </a:r>
            <a:r>
              <a:rPr lang="ko-KR" altLang="en-US" sz="1600" dirty="0">
                <a:latin typeface="+mn-ea"/>
              </a:rPr>
              <a:t>의 제작에는 많은 화가와 </a:t>
            </a:r>
            <a:r>
              <a:rPr lang="ko-KR" altLang="en-US" sz="1600" dirty="0" err="1">
                <a:latin typeface="+mn-ea"/>
              </a:rPr>
              <a:t>일러스트레이터들의</a:t>
            </a:r>
            <a:r>
              <a:rPr lang="ko-KR" altLang="en-US" sz="1600" dirty="0">
                <a:latin typeface="+mn-ea"/>
              </a:rPr>
              <a:t> 수작업을 통해 이루어지기 때문에 비용이 많이 든다</a:t>
            </a:r>
            <a:r>
              <a:rPr lang="en-US" altLang="ko-KR" sz="1600" dirty="0">
                <a:latin typeface="+mn-ea"/>
              </a:rPr>
              <a:t>. </a:t>
            </a:r>
            <a:r>
              <a:rPr lang="ko-KR" altLang="en-US" sz="1600" dirty="0">
                <a:latin typeface="+mn-ea"/>
              </a:rPr>
              <a:t>이 조는 딥러닝 기반의 </a:t>
            </a:r>
            <a:r>
              <a:rPr lang="en-US" altLang="ko-KR" sz="1600" dirty="0">
                <a:latin typeface="+mn-ea"/>
              </a:rPr>
              <a:t>Segmentation, Line extraction, Style transfer</a:t>
            </a:r>
            <a:r>
              <a:rPr lang="ko-KR" altLang="en-US" sz="1600" dirty="0">
                <a:latin typeface="+mn-ea"/>
              </a:rPr>
              <a:t>를 이용하여 입력된 이미지를 </a:t>
            </a:r>
            <a:r>
              <a:rPr lang="en-US" altLang="ko-KR" sz="1600" dirty="0">
                <a:latin typeface="+mn-ea"/>
              </a:rPr>
              <a:t>Coloring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book</a:t>
            </a:r>
            <a:r>
              <a:rPr lang="ko-KR" altLang="en-US" sz="1600" dirty="0">
                <a:latin typeface="+mn-ea"/>
              </a:rPr>
              <a:t>으로 만드는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모델을 만들었다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7DFD18-1D34-4756-A8BA-9DD67FE64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178" y="1068996"/>
            <a:ext cx="7287642" cy="301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390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135" y="30897"/>
            <a:ext cx="7626330" cy="8967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Semantic Image Segmentation</a:t>
            </a:r>
            <a:endParaRPr lang="ko-KR" altLang="en-US" sz="4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5138" y="4274935"/>
            <a:ext cx="89957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Semantic image segmentation</a:t>
            </a:r>
            <a:r>
              <a:rPr lang="ko-KR" altLang="en-US" dirty="0">
                <a:latin typeface="+mn-ea"/>
              </a:rPr>
              <a:t>의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목적은 사진에 있는 모든 픽셀을 미리 지정된 개수의 </a:t>
            </a:r>
            <a:r>
              <a:rPr lang="en-US" altLang="ko-KR" dirty="0">
                <a:latin typeface="+mn-ea"/>
              </a:rPr>
              <a:t>class</a:t>
            </a:r>
            <a:r>
              <a:rPr lang="ko-KR" altLang="en-US" dirty="0">
                <a:latin typeface="+mn-ea"/>
              </a:rPr>
              <a:t>로 분류하는 것이다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또한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이미지에 있는 모든 픽셀에 대하여 예측을 하는 것이기 때문에 </a:t>
            </a:r>
            <a:r>
              <a:rPr lang="en-US" altLang="ko-KR" dirty="0">
                <a:latin typeface="+mn-ea"/>
              </a:rPr>
              <a:t>Dense prediction</a:t>
            </a:r>
            <a:r>
              <a:rPr lang="ko-KR" altLang="en-US" dirty="0">
                <a:latin typeface="+mn-ea"/>
              </a:rPr>
              <a:t>이라고도 불린다</a:t>
            </a:r>
            <a:r>
              <a:rPr lang="en-US" altLang="ko-KR" dirty="0">
                <a:latin typeface="+mn-ea"/>
              </a:rPr>
              <a:t>.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ko-KR" altLang="en-US" dirty="0">
                <a:latin typeface="+mn-ea"/>
              </a:rPr>
              <a:t>단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예측 과정에서 같은 </a:t>
            </a:r>
            <a:r>
              <a:rPr lang="en-US" altLang="ko-KR" dirty="0">
                <a:latin typeface="+mn-ea"/>
              </a:rPr>
              <a:t>class</a:t>
            </a:r>
            <a:r>
              <a:rPr lang="ko-KR" altLang="en-US" dirty="0">
                <a:latin typeface="+mn-ea"/>
              </a:rPr>
              <a:t>의 </a:t>
            </a:r>
            <a:r>
              <a:rPr lang="en-US" altLang="ko-KR" dirty="0">
                <a:latin typeface="+mn-ea"/>
              </a:rPr>
              <a:t>instance</a:t>
            </a:r>
            <a:r>
              <a:rPr lang="ko-KR" altLang="en-US" dirty="0">
                <a:latin typeface="+mn-ea"/>
              </a:rPr>
              <a:t>를 구별하지 않는데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이는 개성이 뚜렷한 동일한 </a:t>
            </a:r>
            <a:r>
              <a:rPr lang="en-US" altLang="ko-KR" dirty="0">
                <a:latin typeface="+mn-ea"/>
              </a:rPr>
              <a:t>class</a:t>
            </a:r>
            <a:r>
              <a:rPr lang="ko-KR" altLang="en-US" dirty="0">
                <a:latin typeface="+mn-ea"/>
              </a:rPr>
              <a:t> 객체 간의 구별이 없다는 것을 의미한다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BC31D9FA-CB63-4417-9E72-DA5EFC27B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588" y="1312946"/>
            <a:ext cx="6188820" cy="283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23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 idx="4294967295"/>
          </p:nvPr>
        </p:nvSpPr>
        <p:spPr>
          <a:xfrm>
            <a:off x="2976880" y="1752283"/>
            <a:ext cx="7429500" cy="2387600"/>
          </a:xfrm>
        </p:spPr>
        <p:txBody>
          <a:bodyPr>
            <a:normAutofit/>
          </a:bodyPr>
          <a:lstStyle/>
          <a:p>
            <a:r>
              <a:rPr lang="en-US" altLang="ko-KR" sz="5400" dirty="0">
                <a:latin typeface="+mj-ea"/>
              </a:rPr>
              <a:t>POSLA_X</a:t>
            </a:r>
            <a:endParaRPr lang="ko-KR" altLang="en-US" sz="5400" dirty="0">
              <a:latin typeface="+mj-ea"/>
            </a:endParaRPr>
          </a:p>
        </p:txBody>
      </p:sp>
      <p:sp>
        <p:nvSpPr>
          <p:cNvPr id="7" name="부제목 6"/>
          <p:cNvSpPr>
            <a:spLocks noGrp="1"/>
          </p:cNvSpPr>
          <p:nvPr>
            <p:ph type="subTitle" idx="4294967295"/>
          </p:nvPr>
        </p:nvSpPr>
        <p:spPr>
          <a:xfrm>
            <a:off x="3373120" y="3957638"/>
            <a:ext cx="7429500" cy="165576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7</a:t>
            </a:r>
            <a:r>
              <a:rPr lang="ko-KR" altLang="en-US" dirty="0"/>
              <a:t>기  </a:t>
            </a:r>
            <a:r>
              <a:rPr lang="en-US" altLang="ko-KR" dirty="0"/>
              <a:t>A</a:t>
            </a:r>
            <a:r>
              <a:rPr lang="ko-KR" altLang="en-US" dirty="0"/>
              <a:t>반  </a:t>
            </a:r>
            <a:r>
              <a:rPr lang="en-US" altLang="ko-KR" dirty="0"/>
              <a:t>1</a:t>
            </a:r>
            <a:r>
              <a:rPr lang="ko-KR" altLang="en-US" dirty="0"/>
              <a:t>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326283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135" y="30896"/>
            <a:ext cx="8020966" cy="8967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Neural Style Transfer</a:t>
            </a:r>
            <a:endParaRPr lang="ko-KR" altLang="en-US" sz="4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5139" y="3569037"/>
            <a:ext cx="899571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Neural style transfer</a:t>
            </a:r>
            <a:r>
              <a:rPr lang="ko-KR" altLang="en-US" sz="1400" dirty="0">
                <a:latin typeface="+mn-ea"/>
              </a:rPr>
              <a:t>는 이미지가 주어졌을 때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그 이미지의 주된 형태는 </a:t>
            </a:r>
            <a:r>
              <a:rPr lang="en-US" altLang="ko-KR" sz="1400" dirty="0">
                <a:latin typeface="+mn-ea"/>
              </a:rPr>
              <a:t>content image</a:t>
            </a:r>
            <a:r>
              <a:rPr lang="ko-KR" altLang="en-US" sz="1400" dirty="0">
                <a:latin typeface="+mn-ea"/>
              </a:rPr>
              <a:t>와 유사하게 유지하면서 스타일만 우리가 원하는 </a:t>
            </a:r>
            <a:r>
              <a:rPr lang="en-US" altLang="ko-KR" sz="1400" dirty="0">
                <a:latin typeface="+mn-ea"/>
              </a:rPr>
              <a:t>style image</a:t>
            </a:r>
            <a:r>
              <a:rPr lang="ko-KR" altLang="en-US" sz="1400" dirty="0">
                <a:latin typeface="+mn-ea"/>
              </a:rPr>
              <a:t>와 유사하게 바꾸는 것을 말한다</a:t>
            </a:r>
            <a:r>
              <a:rPr lang="en-US" altLang="ko-KR" sz="1400" dirty="0">
                <a:latin typeface="+mn-ea"/>
              </a:rPr>
              <a:t>. Neural network</a:t>
            </a:r>
            <a:r>
              <a:rPr lang="ko-KR" altLang="en-US" sz="1400" dirty="0">
                <a:latin typeface="+mn-ea"/>
              </a:rPr>
              <a:t>를 이용한 </a:t>
            </a:r>
            <a:r>
              <a:rPr lang="en-US" altLang="ko-KR" sz="1400" dirty="0">
                <a:latin typeface="+mn-ea"/>
              </a:rPr>
              <a:t>Style transfer </a:t>
            </a:r>
            <a:r>
              <a:rPr lang="ko-KR" altLang="en-US" sz="1400" dirty="0">
                <a:latin typeface="+mn-ea"/>
              </a:rPr>
              <a:t>연구는 아래와 같이 두 분류로 나눌 수 있다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1400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+mn-ea"/>
              </a:rPr>
              <a:t>Image-net </a:t>
            </a:r>
            <a:r>
              <a:rPr lang="ko-KR" altLang="en-US" sz="1400" dirty="0">
                <a:latin typeface="+mn-ea"/>
              </a:rPr>
              <a:t>등의 데이터로 미리 학습된 네트워크를 이용한 방법</a:t>
            </a:r>
            <a:endParaRPr lang="en-US" altLang="ko-KR" sz="1400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content image</a:t>
            </a:r>
            <a:r>
              <a:rPr lang="ko-KR" altLang="en-US" sz="1400" dirty="0">
                <a:latin typeface="+mn-ea"/>
              </a:rPr>
              <a:t>와 </a:t>
            </a:r>
            <a:r>
              <a:rPr lang="en-US" altLang="ko-KR" sz="1400" dirty="0">
                <a:latin typeface="+mn-ea"/>
              </a:rPr>
              <a:t>style image</a:t>
            </a:r>
            <a:r>
              <a:rPr lang="ko-KR" altLang="en-US" sz="1400" dirty="0">
                <a:latin typeface="+mn-ea"/>
              </a:rPr>
              <a:t>를 네트워크에 통과시킬 때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나온 각각의 </a:t>
            </a:r>
            <a:r>
              <a:rPr lang="en-US" altLang="ko-KR" sz="1400" dirty="0">
                <a:latin typeface="+mn-ea"/>
              </a:rPr>
              <a:t>feature map</a:t>
            </a:r>
            <a:r>
              <a:rPr lang="ko-KR" altLang="en-US" sz="1400" dirty="0">
                <a:latin typeface="+mn-ea"/>
              </a:rPr>
              <a:t>을 저장하고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새롭게 합성될 영상의 </a:t>
            </a:r>
            <a:r>
              <a:rPr lang="en-US" altLang="ko-KR" sz="1400" dirty="0">
                <a:latin typeface="+mn-ea"/>
              </a:rPr>
              <a:t>feature map</a:t>
            </a:r>
            <a:r>
              <a:rPr lang="ko-KR" altLang="en-US" sz="1400" dirty="0">
                <a:latin typeface="+mn-ea"/>
              </a:rPr>
              <a:t>이</a:t>
            </a:r>
            <a:r>
              <a:rPr lang="en-US" altLang="ko-KR" sz="1400" dirty="0">
                <a:latin typeface="+mn-ea"/>
              </a:rPr>
              <a:t> content image</a:t>
            </a:r>
            <a:r>
              <a:rPr lang="ko-KR" altLang="en-US" sz="1400" dirty="0">
                <a:latin typeface="+mn-ea"/>
              </a:rPr>
              <a:t>와 </a:t>
            </a:r>
            <a:r>
              <a:rPr lang="en-US" altLang="ko-KR" sz="1400" dirty="0">
                <a:latin typeface="+mn-ea"/>
              </a:rPr>
              <a:t>style image</a:t>
            </a:r>
            <a:r>
              <a:rPr lang="ko-KR" altLang="en-US" sz="1400" dirty="0">
                <a:latin typeface="+mn-ea"/>
              </a:rPr>
              <a:t>로부터 나온 </a:t>
            </a:r>
            <a:r>
              <a:rPr lang="en-US" altLang="ko-KR" sz="1400" dirty="0">
                <a:latin typeface="+mn-ea"/>
              </a:rPr>
              <a:t>feature map</a:t>
            </a:r>
            <a:r>
              <a:rPr lang="ko-KR" altLang="en-US" sz="1400" dirty="0">
                <a:latin typeface="+mn-ea"/>
              </a:rPr>
              <a:t>과 비슷한 특성을 가지도록 </a:t>
            </a:r>
            <a:r>
              <a:rPr lang="ko-KR" altLang="en-US" sz="1400" dirty="0" err="1">
                <a:latin typeface="+mn-ea"/>
              </a:rPr>
              <a:t>최적화시킨다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1400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+mn-ea"/>
              </a:rPr>
              <a:t>Style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transfer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network</a:t>
            </a:r>
            <a:r>
              <a:rPr lang="ko-KR" altLang="en-US" sz="1400" dirty="0">
                <a:latin typeface="+mn-ea"/>
              </a:rPr>
              <a:t>를 학습시키는 방법</a:t>
            </a:r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서로 다른 두 도메인의 이미지가 주어졌을 때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한 도메인에서 다른 도메인으로 바꿔주도록 학습시킨다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pic>
        <p:nvPicPr>
          <p:cNvPr id="8" name="그림 7" descr="컴퓨터이(가) 표시된 사진&#10;&#10;자동 생성된 설명">
            <a:extLst>
              <a:ext uri="{FF2B5EF4-FFF2-40B4-BE49-F238E27FC236}">
                <a16:creationId xmlns:a16="http://schemas.microsoft.com/office/drawing/2014/main" id="{6959B017-2D3D-40D7-B2B2-043AFC92A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143" y="1067653"/>
            <a:ext cx="6443712" cy="236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08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135" y="30897"/>
            <a:ext cx="7626330" cy="8967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Line Extraction</a:t>
            </a:r>
            <a:endParaRPr lang="ko-KR" altLang="en-US" sz="4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7135" y="3670835"/>
            <a:ext cx="93588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Open CV</a:t>
            </a:r>
            <a:r>
              <a:rPr lang="ko-KR" altLang="en-US" sz="1600" dirty="0">
                <a:latin typeface="+mn-ea"/>
              </a:rPr>
              <a:t>를 이용하여 이미지를 스케치화 하는데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그 과정은 다음과 같다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+mn-ea"/>
              </a:rPr>
              <a:t>이미지를 </a:t>
            </a:r>
            <a:r>
              <a:rPr lang="en-US" altLang="ko-KR" sz="1600" dirty="0">
                <a:latin typeface="+mn-ea"/>
              </a:rPr>
              <a:t>gray scale </a:t>
            </a:r>
            <a:r>
              <a:rPr lang="ko-KR" altLang="en-US" sz="1600" dirty="0">
                <a:latin typeface="+mn-ea"/>
              </a:rPr>
              <a:t>이미지로 변경한다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+mn-ea"/>
              </a:rPr>
              <a:t>3x3 gaussian filter</a:t>
            </a:r>
            <a:r>
              <a:rPr lang="ko-KR" altLang="en-US" sz="1600" dirty="0">
                <a:latin typeface="+mn-ea"/>
              </a:rPr>
              <a:t>를 이용하여 노이즈를 제거한다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+mn-ea"/>
              </a:rPr>
              <a:t>이미지를 반전시킨 뒤</a:t>
            </a:r>
            <a:r>
              <a:rPr lang="en-US" altLang="ko-KR" sz="1600" dirty="0">
                <a:latin typeface="+mn-ea"/>
              </a:rPr>
              <a:t>, </a:t>
            </a:r>
            <a:r>
              <a:rPr lang="en-US" altLang="ko-KR" sz="1600" dirty="0" err="1">
                <a:latin typeface="+mn-ea"/>
              </a:rPr>
              <a:t>sobel</a:t>
            </a:r>
            <a:r>
              <a:rPr lang="en-US" altLang="ko-KR" sz="1600" dirty="0">
                <a:latin typeface="+mn-ea"/>
              </a:rPr>
              <a:t> filter</a:t>
            </a:r>
            <a:r>
              <a:rPr lang="ko-KR" altLang="en-US" sz="1600" dirty="0">
                <a:latin typeface="+mn-ea"/>
              </a:rPr>
              <a:t>를 적용하여 원본 이미지와 반전시킨 이미지로부터 </a:t>
            </a:r>
            <a:r>
              <a:rPr lang="en-US" altLang="ko-KR" sz="1600" dirty="0">
                <a:latin typeface="+mn-ea"/>
              </a:rPr>
              <a:t>edge</a:t>
            </a:r>
            <a:r>
              <a:rPr lang="ko-KR" altLang="en-US" sz="1600" dirty="0">
                <a:latin typeface="+mn-ea"/>
              </a:rPr>
              <a:t>를 검출한다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+mn-ea"/>
              </a:rPr>
              <a:t>두 </a:t>
            </a:r>
            <a:r>
              <a:rPr lang="en-US" altLang="ko-KR" sz="1600" dirty="0">
                <a:latin typeface="+mn-ea"/>
              </a:rPr>
              <a:t>edge </a:t>
            </a:r>
            <a:r>
              <a:rPr lang="ko-KR" altLang="en-US" sz="1600" dirty="0">
                <a:latin typeface="+mn-ea"/>
              </a:rPr>
              <a:t>이미지를 병합한 뒤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색을 다시 반전시켜 스케치화 된 이미지를 얻는다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+mn-ea"/>
              </a:rPr>
              <a:t>스케치화 된 이미지를 자동 선화화 모델을 통해 물체의 외곽선을 제외한 나머지 선들을 정리한다</a:t>
            </a:r>
            <a:r>
              <a:rPr lang="en-US" altLang="ko-KR" sz="1600" dirty="0">
                <a:latin typeface="+mn-ea"/>
              </a:rPr>
              <a:t>.</a:t>
            </a:r>
          </a:p>
        </p:txBody>
      </p:sp>
      <p:pic>
        <p:nvPicPr>
          <p:cNvPr id="3" name="그림 2" descr="시계이(가) 표시된 사진&#10;&#10;자동 생성된 설명">
            <a:extLst>
              <a:ext uri="{FF2B5EF4-FFF2-40B4-BE49-F238E27FC236}">
                <a16:creationId xmlns:a16="http://schemas.microsoft.com/office/drawing/2014/main" id="{416719FC-E0E8-4E19-A234-316EFDEBE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35" y="1264163"/>
            <a:ext cx="4705865" cy="21648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5F50C6F-4704-481F-B319-0A8FDA4C2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749" y="1505998"/>
            <a:ext cx="4953002" cy="168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556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135" y="30896"/>
            <a:ext cx="8020966" cy="8967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프로젝트 한계점 및 개선방안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5140" y="1124220"/>
            <a:ext cx="899571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>
                <a:latin typeface="+mn-ea"/>
              </a:rPr>
              <a:t>완벽한 폐곡선의 일부분만 폐곡선이 되어서 폐곡선이 아닌 부분에 대해서는 색칠할 수 없었다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딥러닝 모델로 이미지의 손실된 부분을 채워주는 </a:t>
            </a:r>
            <a:r>
              <a:rPr lang="en-US" altLang="ko-KR" sz="1400" dirty="0">
                <a:latin typeface="+mn-ea"/>
              </a:rPr>
              <a:t>Image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completion</a:t>
            </a:r>
            <a:r>
              <a:rPr lang="ko-KR" altLang="en-US" sz="1400" dirty="0">
                <a:latin typeface="+mn-ea"/>
              </a:rPr>
              <a:t>과 같은 연구가 진행되고 있지만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폐곡선으로 만들어주는 특정 기능을 가진 모델은 찾지 못했다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+mn-ea"/>
              </a:rPr>
              <a:t>이 조에서 이용한 </a:t>
            </a:r>
            <a:r>
              <a:rPr lang="en-US" altLang="ko-KR" sz="1400" dirty="0">
                <a:latin typeface="+mn-ea"/>
              </a:rPr>
              <a:t>segmentation </a:t>
            </a:r>
            <a:r>
              <a:rPr lang="ko-KR" altLang="en-US" sz="1400" dirty="0">
                <a:latin typeface="+mn-ea"/>
              </a:rPr>
              <a:t>모델은 한 사람에 대한 모델이기 때문에 패턴을 입히는데 제한이 생겼다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패턴을 입히는 것을 포기하거나 여러 </a:t>
            </a:r>
            <a:r>
              <a:rPr lang="en-US" altLang="ko-KR" sz="1400" dirty="0">
                <a:latin typeface="+mn-ea"/>
              </a:rPr>
              <a:t>class</a:t>
            </a:r>
            <a:r>
              <a:rPr lang="ko-KR" altLang="en-US" sz="1400" dirty="0">
                <a:latin typeface="+mn-ea"/>
              </a:rPr>
              <a:t>를 </a:t>
            </a:r>
            <a:r>
              <a:rPr lang="en-US" altLang="ko-KR" sz="1400" dirty="0">
                <a:latin typeface="+mn-ea"/>
              </a:rPr>
              <a:t>segmentation </a:t>
            </a:r>
            <a:r>
              <a:rPr lang="ko-KR" altLang="en-US" sz="1400" dirty="0">
                <a:latin typeface="+mn-ea"/>
              </a:rPr>
              <a:t>할 수 있는 모델을 사용해야 하는데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이러한 경우에 프로그램이 무거워져 속도가 </a:t>
            </a:r>
            <a:r>
              <a:rPr lang="ko-KR" altLang="en-US" sz="1400" dirty="0" err="1">
                <a:latin typeface="+mn-ea"/>
              </a:rPr>
              <a:t>느려진다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+mn-ea"/>
              </a:rPr>
              <a:t>웹으로 구현하는데 성공했지만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간단하게 제작하여 다중접속의 경우를 고려하지 않았다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이 경우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제일 처음에 입력된 이미지의 작업이 끝날 때까지 다른 이미지들은 대기 상태가 된다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이 프로젝트의 상용화 문제를 해결하기 위해서는 웹과 네트워크에 대한 공부가 더 필요하다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28351-475A-4C63-972F-40F8077A30F9}"/>
              </a:ext>
            </a:extLst>
          </p:cNvPr>
          <p:cNvSpPr txBox="1"/>
          <p:nvPr/>
        </p:nvSpPr>
        <p:spPr>
          <a:xfrm>
            <a:off x="455140" y="5230513"/>
            <a:ext cx="89957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4. </a:t>
            </a:r>
            <a:r>
              <a:rPr lang="ko-KR" altLang="en-US" sz="1400" dirty="0">
                <a:latin typeface="+mn-ea"/>
              </a:rPr>
              <a:t>현 모델은 </a:t>
            </a:r>
            <a:r>
              <a:rPr lang="en-US" altLang="ko-KR" sz="1400" dirty="0">
                <a:latin typeface="+mn-ea"/>
              </a:rPr>
              <a:t>segmentation </a:t>
            </a:r>
            <a:r>
              <a:rPr lang="ko-KR" altLang="en-US" sz="1400" dirty="0">
                <a:latin typeface="+mn-ea"/>
              </a:rPr>
              <a:t>이후 </a:t>
            </a:r>
            <a:r>
              <a:rPr lang="en-US" altLang="ko-KR" sz="1400" dirty="0" err="1">
                <a:latin typeface="+mn-ea"/>
              </a:rPr>
              <a:t>sematch</a:t>
            </a:r>
            <a:r>
              <a:rPr lang="en-US" altLang="ko-KR" sz="1400" dirty="0">
                <a:latin typeface="+mn-ea"/>
              </a:rPr>
              <a:t> grouping</a:t>
            </a:r>
            <a:r>
              <a:rPr lang="ko-KR" altLang="en-US" sz="1400" dirty="0">
                <a:latin typeface="+mn-ea"/>
              </a:rPr>
              <a:t>을 통해 </a:t>
            </a:r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개의 </a:t>
            </a:r>
            <a:r>
              <a:rPr lang="en-US" altLang="ko-KR" sz="1400" dirty="0">
                <a:latin typeface="+mn-ea"/>
              </a:rPr>
              <a:t>class</a:t>
            </a:r>
            <a:r>
              <a:rPr lang="ko-KR" altLang="en-US" sz="1400" dirty="0">
                <a:latin typeface="+mn-ea"/>
              </a:rPr>
              <a:t>로 재분류를 한 뒤</a:t>
            </a:r>
            <a:r>
              <a:rPr lang="en-US" altLang="ko-KR" sz="1400" dirty="0">
                <a:latin typeface="+mn-ea"/>
              </a:rPr>
              <a:t>, style transfer</a:t>
            </a:r>
            <a:r>
              <a:rPr lang="ko-KR" altLang="en-US" sz="1400" dirty="0">
                <a:latin typeface="+mn-ea"/>
              </a:rPr>
              <a:t>을 이용하였다</a:t>
            </a:r>
            <a:r>
              <a:rPr lang="en-US" altLang="ko-KR" sz="1400" dirty="0">
                <a:latin typeface="+mn-ea"/>
              </a:rPr>
              <a:t>. GAN </a:t>
            </a:r>
            <a:r>
              <a:rPr lang="ko-KR" altLang="en-US" sz="1400" dirty="0">
                <a:latin typeface="+mn-ea"/>
              </a:rPr>
              <a:t>기반의 </a:t>
            </a:r>
            <a:r>
              <a:rPr lang="en-US" altLang="ko-KR" sz="1400" dirty="0">
                <a:latin typeface="+mn-ea"/>
              </a:rPr>
              <a:t>segmentation</a:t>
            </a:r>
            <a:r>
              <a:rPr lang="ko-KR" altLang="en-US" sz="1400" dirty="0">
                <a:latin typeface="+mn-ea"/>
              </a:rPr>
              <a:t>이나 </a:t>
            </a:r>
            <a:r>
              <a:rPr lang="en-US" altLang="ko-KR" sz="1400" dirty="0">
                <a:latin typeface="+mn-ea"/>
              </a:rPr>
              <a:t>deep photo style transfer</a:t>
            </a:r>
            <a:r>
              <a:rPr lang="ko-KR" altLang="en-US" sz="1400" dirty="0">
                <a:latin typeface="+mn-ea"/>
              </a:rPr>
              <a:t>을 이용한다면 더 정확한 결과를 얻을 수 있을 것으로 예상한다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AB78DB-8F48-4F00-B0D2-038179790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48" y="3608733"/>
            <a:ext cx="8268102" cy="155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398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394" y="2789667"/>
            <a:ext cx="873973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dirty="0"/>
              <a:t>강화학습을 이용한 자율주행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63551" y="4096333"/>
            <a:ext cx="2168807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+mj-ea"/>
                <a:ea typeface="+mj-ea"/>
              </a:rPr>
              <a:t>7</a:t>
            </a:r>
            <a:r>
              <a:rPr lang="ko-KR" altLang="en-US" sz="2800" dirty="0">
                <a:latin typeface="+mj-ea"/>
                <a:ea typeface="+mj-ea"/>
              </a:rPr>
              <a:t>기 </a:t>
            </a:r>
            <a:r>
              <a:rPr lang="en-US" altLang="ko-KR" sz="2800" dirty="0">
                <a:latin typeface="+mj-ea"/>
                <a:ea typeface="+mj-ea"/>
              </a:rPr>
              <a:t>B</a:t>
            </a:r>
            <a:r>
              <a:rPr lang="ko-KR" altLang="en-US" sz="2800" dirty="0">
                <a:latin typeface="+mj-ea"/>
                <a:ea typeface="+mj-ea"/>
              </a:rPr>
              <a:t>반</a:t>
            </a:r>
            <a:r>
              <a:rPr lang="en-US" altLang="ko-KR" sz="2800" dirty="0">
                <a:latin typeface="+mj-ea"/>
                <a:ea typeface="+mj-ea"/>
              </a:rPr>
              <a:t>2</a:t>
            </a:r>
            <a:r>
              <a:rPr lang="ko-KR" altLang="en-US" sz="2800" dirty="0">
                <a:latin typeface="+mj-ea"/>
                <a:ea typeface="+mj-ea"/>
              </a:rPr>
              <a:t>조</a:t>
            </a:r>
            <a:endParaRPr lang="ko-KR" altLang="en-US" sz="4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42570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5293896" y="2281186"/>
            <a:ext cx="4437245" cy="31514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- </a:t>
            </a:r>
            <a:r>
              <a:rPr lang="en-US" altLang="ko-KR" sz="2000" dirty="0" err="1"/>
              <a:t>AI,BigData</a:t>
            </a:r>
            <a:r>
              <a:rPr lang="en-US" altLang="ko-KR" sz="2000" dirty="0"/>
              <a:t> </a:t>
            </a:r>
            <a:r>
              <a:rPr lang="ko-KR" altLang="en-US" sz="2000" dirty="0"/>
              <a:t>아카데미 시작 이래로 강화학습을 시도한 사례가 없어 시작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- </a:t>
            </a:r>
            <a:r>
              <a:rPr lang="ko-KR" altLang="en-US" sz="2000" dirty="0"/>
              <a:t>강화학습은</a:t>
            </a:r>
            <a:r>
              <a:rPr lang="en-US" altLang="ko-KR" sz="2000" dirty="0"/>
              <a:t>, </a:t>
            </a:r>
            <a:r>
              <a:rPr lang="ko-KR" altLang="en-US" sz="2000" dirty="0"/>
              <a:t>사전지식 없이 학습이 가능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- </a:t>
            </a:r>
            <a:r>
              <a:rPr lang="ko-KR" altLang="en-US" sz="2000" dirty="0"/>
              <a:t>하나의 알고리즘으로 다양한 환경에 적용가능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- </a:t>
            </a:r>
            <a:r>
              <a:rPr lang="ko-KR" altLang="en-US" sz="2000" dirty="0"/>
              <a:t>마이크로소프트</a:t>
            </a:r>
            <a:r>
              <a:rPr lang="en-US" altLang="ko-KR" sz="2000" dirty="0" err="1"/>
              <a:t>Airsim</a:t>
            </a:r>
            <a:r>
              <a:rPr lang="ko-KR" altLang="en-US" sz="2000" dirty="0"/>
              <a:t>에 대한 흥미</a:t>
            </a:r>
            <a:endParaRPr lang="en-US" altLang="ko-KR" sz="2000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63630" y="125129"/>
            <a:ext cx="8543925" cy="904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dirty="0">
                <a:solidFill>
                  <a:schemeClr val="bg1"/>
                </a:solidFill>
              </a:rPr>
              <a:t>강화학습을 이용한 자율주행 선정배경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33" y="1738715"/>
            <a:ext cx="4498975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42491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798898" y="2056630"/>
            <a:ext cx="8951494" cy="3641525"/>
          </a:xfrm>
        </p:spPr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ko-KR" altLang="en-US" sz="3200" dirty="0"/>
              <a:t>트랙 이미지로 </a:t>
            </a:r>
            <a:r>
              <a:rPr lang="en-US" altLang="ko-KR" sz="3200" dirty="0"/>
              <a:t>VAE </a:t>
            </a:r>
            <a:r>
              <a:rPr lang="ko-KR" altLang="en-US" sz="3200" dirty="0"/>
              <a:t>학습</a:t>
            </a:r>
            <a:r>
              <a:rPr lang="en-US" altLang="ko-KR" sz="3200" dirty="0"/>
              <a:t>(</a:t>
            </a:r>
            <a:r>
              <a:rPr lang="ko-KR" altLang="en-US" sz="3200" dirty="0" err="1"/>
              <a:t>비지도학습</a:t>
            </a:r>
            <a:r>
              <a:rPr lang="en-US" altLang="ko-KR" sz="3200" dirty="0"/>
              <a:t>)</a:t>
            </a:r>
          </a:p>
          <a:p>
            <a:pPr marL="514350" indent="-514350">
              <a:buAutoNum type="arabicPeriod"/>
            </a:pPr>
            <a:endParaRPr lang="en-US" altLang="ko-KR" sz="3200" dirty="0"/>
          </a:p>
          <a:p>
            <a:pPr marL="0" indent="0">
              <a:buNone/>
            </a:pPr>
            <a:r>
              <a:rPr lang="en-US" altLang="ko-KR" sz="3200" dirty="0"/>
              <a:t>2. </a:t>
            </a:r>
            <a:r>
              <a:rPr lang="ko-KR" altLang="en-US" sz="3200" dirty="0"/>
              <a:t>학습된 </a:t>
            </a:r>
            <a:r>
              <a:rPr lang="en-US" altLang="ko-KR" sz="3200" dirty="0"/>
              <a:t>VAE </a:t>
            </a:r>
            <a:r>
              <a:rPr lang="ko-KR" altLang="en-US" sz="3200" dirty="0"/>
              <a:t>모델로 </a:t>
            </a:r>
            <a:r>
              <a:rPr lang="en-US" altLang="ko-KR" sz="3200" dirty="0"/>
              <a:t>z</a:t>
            </a:r>
            <a:r>
              <a:rPr lang="ko-KR" altLang="en-US" sz="3200" dirty="0"/>
              <a:t>벡터 생성</a:t>
            </a:r>
            <a:r>
              <a:rPr lang="en-US" altLang="ko-KR" sz="3200" dirty="0"/>
              <a:t>(</a:t>
            </a:r>
            <a:r>
              <a:rPr lang="ko-KR" altLang="en-US" sz="3200" dirty="0"/>
              <a:t>전처리</a:t>
            </a:r>
            <a:r>
              <a:rPr lang="en-US" altLang="ko-KR" sz="3200" dirty="0"/>
              <a:t>)</a:t>
            </a:r>
          </a:p>
          <a:p>
            <a:pPr marL="0" indent="0">
              <a:buNone/>
            </a:pPr>
            <a:endParaRPr lang="en-US" altLang="ko-KR" sz="3200" dirty="0"/>
          </a:p>
          <a:p>
            <a:pPr marL="0" indent="0">
              <a:buNone/>
            </a:pPr>
            <a:r>
              <a:rPr lang="en-US" altLang="ko-KR" sz="3200" dirty="0"/>
              <a:t>3. </a:t>
            </a:r>
            <a:r>
              <a:rPr lang="ko-KR" altLang="en-US" sz="3200" dirty="0"/>
              <a:t>강화학습모델</a:t>
            </a:r>
            <a:r>
              <a:rPr lang="en-US" altLang="ko-KR" sz="3200" dirty="0"/>
              <a:t>(</a:t>
            </a:r>
            <a:r>
              <a:rPr lang="ko-KR" altLang="en-US" sz="3200" dirty="0"/>
              <a:t>주행</a:t>
            </a:r>
            <a:r>
              <a:rPr lang="en-US" altLang="ko-KR" sz="3200" dirty="0"/>
              <a:t>-&gt;</a:t>
            </a:r>
            <a:r>
              <a:rPr lang="ko-KR" altLang="en-US" sz="3200" dirty="0"/>
              <a:t>보상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63630" y="125129"/>
            <a:ext cx="8543925" cy="904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dirty="0">
                <a:solidFill>
                  <a:schemeClr val="bg1"/>
                </a:solidFill>
              </a:rPr>
              <a:t>강화학습을 이용한 자율주행  기술개요</a:t>
            </a:r>
          </a:p>
        </p:txBody>
      </p:sp>
    </p:spTree>
    <p:extLst>
      <p:ext uri="{BB962C8B-B14F-4D97-AF65-F5344CB8AC3E}">
        <p14:creationId xmlns:p14="http://schemas.microsoft.com/office/powerpoint/2010/main" val="7672818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683394" y="1671622"/>
            <a:ext cx="8543925" cy="34105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500" b="1" dirty="0"/>
              <a:t>VAE</a:t>
            </a:r>
            <a:r>
              <a:rPr lang="ko-KR" altLang="en-US" sz="2500" b="1" dirty="0"/>
              <a:t>를</a:t>
            </a:r>
            <a:r>
              <a:rPr lang="en-US" altLang="ko-KR" sz="2500" b="1" dirty="0"/>
              <a:t> </a:t>
            </a:r>
            <a:r>
              <a:rPr lang="ko-KR" altLang="en-US" sz="2500" b="1" dirty="0"/>
              <a:t>이용한 </a:t>
            </a:r>
            <a:r>
              <a:rPr lang="ko-KR" altLang="en-US" sz="2500" b="1" dirty="0" err="1"/>
              <a:t>비지도학습</a:t>
            </a:r>
            <a:endParaRPr lang="en-US" altLang="ko-KR" sz="2500" b="1" dirty="0"/>
          </a:p>
          <a:p>
            <a:pPr marL="0" indent="0">
              <a:buNone/>
            </a:pPr>
            <a:r>
              <a:rPr lang="en-US" altLang="ko-KR" sz="2500" dirty="0"/>
              <a:t>- VAE(</a:t>
            </a:r>
            <a:r>
              <a:rPr lang="en-US" altLang="ko-KR" sz="2500" dirty="0" err="1"/>
              <a:t>Variational</a:t>
            </a:r>
            <a:r>
              <a:rPr lang="en-US" altLang="ko-KR" sz="2500" dirty="0"/>
              <a:t> </a:t>
            </a:r>
            <a:r>
              <a:rPr lang="en-US" altLang="ko-KR" sz="2500" dirty="0" err="1"/>
              <a:t>AutoEncoder</a:t>
            </a:r>
            <a:r>
              <a:rPr lang="en-US" altLang="ko-KR" sz="2500" dirty="0"/>
              <a:t>) </a:t>
            </a:r>
            <a:r>
              <a:rPr lang="ko-KR" altLang="en-US" sz="2500" dirty="0"/>
              <a:t>모델을 이용한다</a:t>
            </a:r>
            <a:r>
              <a:rPr lang="en-US" altLang="ko-KR" sz="2500" dirty="0"/>
              <a:t>.</a:t>
            </a:r>
          </a:p>
          <a:p>
            <a:pPr marL="0" indent="0">
              <a:buNone/>
            </a:pPr>
            <a:r>
              <a:rPr lang="en-US" altLang="ko-KR" sz="2500" dirty="0"/>
              <a:t>- </a:t>
            </a:r>
            <a:r>
              <a:rPr lang="ko-KR" altLang="en-US" sz="2500" dirty="0"/>
              <a:t>트랙을 주행하며 촬영한 이미지를 입력하고</a:t>
            </a:r>
            <a:r>
              <a:rPr lang="en-US" altLang="ko-KR" sz="2500" dirty="0"/>
              <a:t>,</a:t>
            </a:r>
          </a:p>
          <a:p>
            <a:pPr marL="0" indent="0">
              <a:buNone/>
            </a:pPr>
            <a:r>
              <a:rPr lang="en-US" altLang="ko-KR" sz="2500" dirty="0"/>
              <a:t>- </a:t>
            </a:r>
            <a:r>
              <a:rPr lang="ko-KR" altLang="en-US" sz="2500" dirty="0"/>
              <a:t>출력된 </a:t>
            </a:r>
            <a:r>
              <a:rPr lang="en-US" altLang="ko-KR" sz="2500" dirty="0"/>
              <a:t>Z</a:t>
            </a:r>
            <a:r>
              <a:rPr lang="ko-KR" altLang="en-US" sz="2500" dirty="0"/>
              <a:t>벡터를 이용하여</a:t>
            </a:r>
            <a:r>
              <a:rPr lang="en-US" altLang="ko-KR" sz="2500" dirty="0"/>
              <a:t> </a:t>
            </a:r>
            <a:r>
              <a:rPr lang="ko-KR" altLang="en-US" sz="2500" dirty="0"/>
              <a:t>주행에 활용한다</a:t>
            </a:r>
            <a:r>
              <a:rPr lang="en-US" altLang="ko-KR" sz="2500" dirty="0"/>
              <a:t>.</a:t>
            </a:r>
          </a:p>
          <a:p>
            <a:pPr marL="0" indent="0">
              <a:buNone/>
            </a:pPr>
            <a:r>
              <a:rPr lang="en-US" altLang="ko-KR" sz="2500" dirty="0"/>
              <a:t>- </a:t>
            </a:r>
            <a:r>
              <a:rPr lang="ko-KR" altLang="en-US" sz="2500" dirty="0"/>
              <a:t>현재 </a:t>
            </a:r>
            <a:r>
              <a:rPr lang="en-US" altLang="ko-KR" sz="2500" dirty="0"/>
              <a:t>state(z</a:t>
            </a:r>
            <a:r>
              <a:rPr lang="ko-KR" altLang="en-US" sz="2500" dirty="0"/>
              <a:t>값</a:t>
            </a:r>
            <a:r>
              <a:rPr lang="en-US" altLang="ko-KR" sz="2500" dirty="0"/>
              <a:t>,steering</a:t>
            </a:r>
            <a:r>
              <a:rPr lang="ko-KR" altLang="en-US" sz="2500" dirty="0"/>
              <a:t>값 등</a:t>
            </a:r>
            <a:r>
              <a:rPr lang="en-US" altLang="ko-KR" sz="2500" dirty="0"/>
              <a:t>)</a:t>
            </a:r>
            <a:r>
              <a:rPr lang="ko-KR" altLang="en-US" sz="2500" dirty="0"/>
              <a:t>를 이용해 </a:t>
            </a:r>
            <a:r>
              <a:rPr lang="en-US" altLang="ko-KR" sz="2500" dirty="0"/>
              <a:t>Action</a:t>
            </a:r>
            <a:r>
              <a:rPr lang="ko-KR" altLang="en-US" sz="2500" dirty="0"/>
              <a:t>을 취하며</a:t>
            </a:r>
            <a:r>
              <a:rPr lang="en-US" altLang="ko-KR" sz="2500" dirty="0"/>
              <a:t>, </a:t>
            </a:r>
          </a:p>
          <a:p>
            <a:pPr marL="0" indent="0">
              <a:buNone/>
            </a:pPr>
            <a:r>
              <a:rPr lang="en-US" altLang="ko-KR" sz="2500" dirty="0"/>
              <a:t>   </a:t>
            </a:r>
            <a:r>
              <a:rPr lang="ko-KR" altLang="en-US" sz="2500" dirty="0"/>
              <a:t>그에 따는 </a:t>
            </a:r>
            <a:r>
              <a:rPr lang="en-US" altLang="ko-KR" sz="2500" dirty="0"/>
              <a:t>Reward </a:t>
            </a:r>
            <a:r>
              <a:rPr lang="ko-KR" altLang="en-US" sz="2500" dirty="0"/>
              <a:t>받는다</a:t>
            </a:r>
            <a:r>
              <a:rPr lang="en-US" altLang="ko-KR" sz="2500" dirty="0"/>
              <a:t>.</a:t>
            </a:r>
          </a:p>
          <a:p>
            <a:endParaRPr lang="en-US" altLang="ko-KR" sz="2500" dirty="0"/>
          </a:p>
          <a:p>
            <a:endParaRPr lang="ko-KR" altLang="en-US" sz="25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63630" y="125129"/>
            <a:ext cx="8543925" cy="904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dirty="0">
                <a:solidFill>
                  <a:schemeClr val="bg1"/>
                </a:solidFill>
              </a:rPr>
              <a:t>기술</a:t>
            </a:r>
            <a:r>
              <a:rPr lang="en-US" altLang="ko-KR" sz="4000" b="1" dirty="0">
                <a:solidFill>
                  <a:schemeClr val="bg1"/>
                </a:solidFill>
              </a:rPr>
              <a:t>1 - VAE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8719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65760" y="1754205"/>
            <a:ext cx="913765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자율주행 </a:t>
            </a:r>
            <a:r>
              <a:rPr lang="en-US" altLang="ko-KR" dirty="0"/>
              <a:t>-&gt; </a:t>
            </a:r>
            <a:r>
              <a:rPr lang="ko-KR" altLang="en-US" dirty="0"/>
              <a:t>선을 넘으면 </a:t>
            </a:r>
            <a:r>
              <a:rPr lang="en-US" altLang="ko-KR" dirty="0"/>
              <a:t>-&gt; </a:t>
            </a:r>
            <a:r>
              <a:rPr lang="ko-KR" altLang="en-US" dirty="0"/>
              <a:t>수동으로 정지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-&gt; Reward</a:t>
            </a:r>
            <a:r>
              <a:rPr lang="ko-KR" altLang="en-US" dirty="0"/>
              <a:t>가 주어지며</a:t>
            </a:r>
            <a:r>
              <a:rPr lang="en-US" altLang="ko-KR" dirty="0"/>
              <a:t> -&gt; </a:t>
            </a:r>
            <a:r>
              <a:rPr lang="ko-KR" altLang="en-US" dirty="0"/>
              <a:t>모델 업데이트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 err="1"/>
              <a:t>조이패드</a:t>
            </a:r>
            <a:r>
              <a:rPr lang="en-US" altLang="ko-KR" dirty="0"/>
              <a:t>, </a:t>
            </a:r>
            <a:r>
              <a:rPr lang="ko-KR" altLang="en-US" dirty="0" err="1"/>
              <a:t>라즈베리파이</a:t>
            </a:r>
            <a:r>
              <a:rPr lang="ko-KR" altLang="en-US" dirty="0"/>
              <a:t> 이용한 트레이닝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워크스테이션 활용한 트레이닝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MQTT</a:t>
            </a:r>
            <a:r>
              <a:rPr lang="ko-KR" altLang="en-US" dirty="0"/>
              <a:t>를 통해 </a:t>
            </a:r>
            <a:r>
              <a:rPr lang="en-US" altLang="ko-KR" dirty="0" err="1"/>
              <a:t>Donkeycar</a:t>
            </a:r>
            <a:r>
              <a:rPr lang="ko-KR" altLang="en-US" dirty="0"/>
              <a:t>와 통신하며 조작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63630" y="125129"/>
            <a:ext cx="8543925" cy="904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dirty="0">
                <a:solidFill>
                  <a:schemeClr val="bg1"/>
                </a:solidFill>
              </a:rPr>
              <a:t>기술</a:t>
            </a:r>
            <a:r>
              <a:rPr lang="en-US" altLang="ko-KR" sz="4000" b="1" dirty="0">
                <a:solidFill>
                  <a:schemeClr val="bg1"/>
                </a:solidFill>
              </a:rPr>
              <a:t>2 – </a:t>
            </a:r>
            <a:r>
              <a:rPr lang="ko-KR" altLang="en-US" sz="4000" b="1" dirty="0">
                <a:solidFill>
                  <a:schemeClr val="bg1"/>
                </a:solidFill>
              </a:rPr>
              <a:t>시뮬레이션 </a:t>
            </a:r>
            <a:r>
              <a:rPr lang="en-US" altLang="ko-KR" sz="4000" b="1" dirty="0">
                <a:solidFill>
                  <a:schemeClr val="bg1"/>
                </a:solidFill>
              </a:rPr>
              <a:t>+ </a:t>
            </a:r>
            <a:r>
              <a:rPr lang="ko-KR" altLang="en-US" sz="4000" b="1" dirty="0">
                <a:solidFill>
                  <a:schemeClr val="bg1"/>
                </a:solidFill>
              </a:rPr>
              <a:t>현실훈련</a:t>
            </a:r>
          </a:p>
        </p:txBody>
      </p:sp>
    </p:spTree>
    <p:extLst>
      <p:ext uri="{BB962C8B-B14F-4D97-AF65-F5344CB8AC3E}">
        <p14:creationId xmlns:p14="http://schemas.microsoft.com/office/powerpoint/2010/main" val="33549450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712271" y="1613869"/>
            <a:ext cx="8543925" cy="43513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altLang="ko-KR" sz="2800" dirty="0"/>
              <a:t>2</a:t>
            </a:r>
            <a:r>
              <a:rPr lang="ko-KR" altLang="en-US" sz="2800" dirty="0"/>
              <a:t>번과 같은 방법으로 현실 학습을 한다</a:t>
            </a:r>
            <a:r>
              <a:rPr lang="en-US" altLang="ko-KR" sz="2800" dirty="0"/>
              <a:t>.</a:t>
            </a:r>
          </a:p>
          <a:p>
            <a:pPr>
              <a:buFontTx/>
              <a:buChar char="-"/>
            </a:pPr>
            <a:endParaRPr lang="en-US" altLang="ko-KR" sz="2800" dirty="0"/>
          </a:p>
          <a:p>
            <a:pPr marL="0" indent="0">
              <a:buNone/>
            </a:pPr>
            <a:r>
              <a:rPr lang="en-US" altLang="ko-KR" sz="2800" dirty="0"/>
              <a:t>- </a:t>
            </a:r>
            <a:r>
              <a:rPr lang="ko-KR" altLang="en-US" sz="2800" dirty="0"/>
              <a:t>최대 속도가 너무 빠를 경우</a:t>
            </a:r>
            <a:r>
              <a:rPr lang="en-US" altLang="ko-KR" sz="2800" dirty="0"/>
              <a:t>, </a:t>
            </a:r>
          </a:p>
          <a:p>
            <a:pPr marL="0" indent="0">
              <a:buNone/>
            </a:pPr>
            <a:r>
              <a:rPr lang="en-US" altLang="ko-KR" dirty="0"/>
              <a:t>   </a:t>
            </a:r>
            <a:r>
              <a:rPr lang="ko-KR" altLang="en-US" sz="2800" dirty="0"/>
              <a:t>이미지 처리 도중에 차량이 상당한 부분을 지나침</a:t>
            </a:r>
            <a:r>
              <a:rPr lang="en-US" altLang="ko-KR" sz="2800" dirty="0"/>
              <a:t>.</a:t>
            </a:r>
          </a:p>
          <a:p>
            <a:pPr marL="0" indent="0">
              <a:buNone/>
            </a:pPr>
            <a:endParaRPr lang="en-US" altLang="ko-KR" sz="2800" dirty="0"/>
          </a:p>
          <a:p>
            <a:pPr>
              <a:buFontTx/>
              <a:buChar char="-"/>
            </a:pPr>
            <a:r>
              <a:rPr lang="ko-KR" altLang="en-US" sz="2800" dirty="0"/>
              <a:t>너무 낮은 속도인 경우</a:t>
            </a:r>
            <a:r>
              <a:rPr lang="en-US" altLang="ko-KR" sz="2800" dirty="0"/>
              <a:t>,</a:t>
            </a:r>
            <a:r>
              <a:rPr lang="ko-KR" altLang="en-US" sz="2800" dirty="0"/>
              <a:t> 트랙에서 멈추는 문제가 발생</a:t>
            </a:r>
            <a:endParaRPr lang="en-US" altLang="ko-KR" sz="2800" dirty="0"/>
          </a:p>
          <a:p>
            <a:pPr>
              <a:buFontTx/>
              <a:buChar char="-"/>
            </a:pPr>
            <a:endParaRPr lang="en-US" altLang="ko-KR" sz="2800" dirty="0"/>
          </a:p>
          <a:p>
            <a:pPr marL="0" indent="0">
              <a:buNone/>
            </a:pPr>
            <a:r>
              <a:rPr lang="en-US" altLang="ko-KR" sz="2800" dirty="0"/>
              <a:t>- </a:t>
            </a:r>
            <a:r>
              <a:rPr lang="en-US" altLang="ko-KR" sz="2800" dirty="0" err="1"/>
              <a:t>time.sleep</a:t>
            </a:r>
            <a:r>
              <a:rPr lang="en-US" altLang="ko-KR" sz="2800" dirty="0"/>
              <a:t>(1.0 /30. 0)</a:t>
            </a:r>
            <a:r>
              <a:rPr lang="ko-KR" altLang="en-US" sz="2800" dirty="0"/>
              <a:t>가 적당</a:t>
            </a:r>
            <a:r>
              <a:rPr lang="en-US" altLang="ko-KR" sz="2800" dirty="0"/>
              <a:t>.</a:t>
            </a:r>
          </a:p>
          <a:p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63630" y="125129"/>
            <a:ext cx="8543925" cy="904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dirty="0">
                <a:solidFill>
                  <a:schemeClr val="bg1"/>
                </a:solidFill>
              </a:rPr>
              <a:t>기술</a:t>
            </a:r>
            <a:r>
              <a:rPr lang="en-US" altLang="ko-KR" sz="4000" b="1" dirty="0">
                <a:solidFill>
                  <a:schemeClr val="bg1"/>
                </a:solidFill>
              </a:rPr>
              <a:t>3 – </a:t>
            </a:r>
            <a:r>
              <a:rPr lang="ko-KR" altLang="en-US" sz="4000" b="1" dirty="0">
                <a:solidFill>
                  <a:schemeClr val="bg1"/>
                </a:solidFill>
              </a:rPr>
              <a:t>강화학습 현실훈련</a:t>
            </a:r>
          </a:p>
        </p:txBody>
      </p:sp>
    </p:spTree>
    <p:extLst>
      <p:ext uri="{BB962C8B-B14F-4D97-AF65-F5344CB8AC3E}">
        <p14:creationId xmlns:p14="http://schemas.microsoft.com/office/powerpoint/2010/main" val="33089902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279133" y="1571324"/>
            <a:ext cx="93599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추월기능</a:t>
            </a:r>
            <a:r>
              <a:rPr lang="en-US" altLang="ko-KR" dirty="0"/>
              <a:t>: </a:t>
            </a:r>
            <a:r>
              <a:rPr lang="ko-KR" altLang="en-US" dirty="0"/>
              <a:t>앞의 차를 추월하는 기능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긴급정지</a:t>
            </a:r>
            <a:r>
              <a:rPr lang="en-US" altLang="ko-KR" dirty="0"/>
              <a:t>: </a:t>
            </a:r>
            <a:r>
              <a:rPr lang="ko-KR" altLang="en-US" dirty="0"/>
              <a:t>위험상황 발생시 사용할 정지버튼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반응속도</a:t>
            </a:r>
            <a:r>
              <a:rPr lang="en-US" altLang="ko-KR" dirty="0"/>
              <a:t>: lane</a:t>
            </a:r>
            <a:r>
              <a:rPr lang="ko-KR" altLang="en-US" dirty="0"/>
              <a:t>을 넘어가면 자동으로 정지하는 기능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63630" y="125129"/>
            <a:ext cx="8543925" cy="904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dirty="0">
                <a:solidFill>
                  <a:schemeClr val="bg1"/>
                </a:solidFill>
              </a:rPr>
              <a:t>개선방안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3551071"/>
            <a:ext cx="773430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0178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135" y="30896"/>
            <a:ext cx="6137852" cy="8967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POSLA_X </a:t>
            </a:r>
            <a:r>
              <a:rPr lang="ko-KR" altLang="en-US" sz="4000" b="1" dirty="0" err="1">
                <a:solidFill>
                  <a:schemeClr val="bg1"/>
                </a:solidFill>
                <a:latin typeface="+mj-ea"/>
                <a:ea typeface="+mj-ea"/>
              </a:rPr>
              <a:t>선정배경</a:t>
            </a:r>
            <a:endParaRPr lang="ko-KR" altLang="en-US" sz="4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85920" y="1411554"/>
            <a:ext cx="510237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1) </a:t>
            </a:r>
            <a:r>
              <a:rPr lang="ko-KR" altLang="en-US" sz="2000" dirty="0">
                <a:latin typeface="+mn-ea"/>
              </a:rPr>
              <a:t>국내의 현대자동차 뿐만 아니라 해외 다양한 자동차 기업들도 운전자 보조 시스템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자율주행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자율주차와 같은 첨단 자율주행 시스템을 개발 중에 있음</a:t>
            </a:r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2) </a:t>
            </a:r>
          </a:p>
          <a:p>
            <a:r>
              <a:rPr lang="en-US" altLang="ko-KR" sz="2000" dirty="0">
                <a:latin typeface="+mn-ea"/>
              </a:rPr>
              <a:t>a) </a:t>
            </a:r>
            <a:r>
              <a:rPr lang="ko-KR" altLang="en-US" sz="2000" dirty="0">
                <a:latin typeface="+mn-ea"/>
              </a:rPr>
              <a:t>현대자동차</a:t>
            </a:r>
            <a:r>
              <a:rPr lang="en-US" altLang="ko-KR" sz="2000" dirty="0">
                <a:latin typeface="+mn-ea"/>
              </a:rPr>
              <a:t>: AVM</a:t>
            </a:r>
            <a:r>
              <a:rPr lang="ko-KR" altLang="en-US" sz="2000" dirty="0">
                <a:latin typeface="+mn-ea"/>
              </a:rPr>
              <a:t>기술을 활용하여 자율주차 구현</a:t>
            </a:r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b) </a:t>
            </a:r>
            <a:r>
              <a:rPr lang="ko-KR" altLang="en-US" sz="2000" dirty="0" err="1">
                <a:latin typeface="+mn-ea"/>
              </a:rPr>
              <a:t>밴츠</a:t>
            </a:r>
            <a:r>
              <a:rPr lang="en-US" altLang="ko-KR" sz="2000" dirty="0">
                <a:latin typeface="+mn-ea"/>
              </a:rPr>
              <a:t>: </a:t>
            </a:r>
            <a:r>
              <a:rPr lang="ko-KR" altLang="en-US" sz="2000" dirty="0">
                <a:latin typeface="+mn-ea"/>
              </a:rPr>
              <a:t>주차장에 설치된 센서가 주차장 내부와 주행 경로를 모니터링하  고 차량을 조종하는 방법</a:t>
            </a:r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c) BMW: </a:t>
            </a:r>
            <a:r>
              <a:rPr lang="ko-KR" altLang="en-US" sz="2000" dirty="0">
                <a:latin typeface="+mn-ea"/>
              </a:rPr>
              <a:t>자동차키의 버튼만 누르면 전방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후방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양 옆 카메라와 센서들을 이용해 자율 주차하는 기능을 구현 및 상용화</a:t>
            </a:r>
            <a:endParaRPr lang="en-US" altLang="ko-KR" sz="2000" dirty="0">
              <a:latin typeface="+mn-ea"/>
            </a:endParaRPr>
          </a:p>
          <a:p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818062-C8BE-45CF-A431-65E53EAFD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54" y="1411554"/>
            <a:ext cx="3544626" cy="20180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5377B7B-B07E-4DF4-B482-2D9BEC228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80" y="3678591"/>
            <a:ext cx="3522800" cy="204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70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33EA67-3D48-448C-83E5-561D10B68D76}"/>
              </a:ext>
            </a:extLst>
          </p:cNvPr>
          <p:cNvSpPr txBox="1"/>
          <p:nvPr/>
        </p:nvSpPr>
        <p:spPr>
          <a:xfrm>
            <a:off x="3830303" y="4737684"/>
            <a:ext cx="2226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7</a:t>
            </a:r>
            <a:r>
              <a:rPr lang="ko-KR" altLang="en-US" sz="2800" dirty="0">
                <a:latin typeface="+mn-ea"/>
              </a:rPr>
              <a:t>기 </a:t>
            </a:r>
            <a:r>
              <a:rPr lang="en-US" altLang="ko-KR" sz="2800" dirty="0">
                <a:latin typeface="+mn-ea"/>
              </a:rPr>
              <a:t>B</a:t>
            </a:r>
            <a:r>
              <a:rPr lang="ko-KR" altLang="en-US" sz="2800" dirty="0">
                <a:latin typeface="+mn-ea"/>
              </a:rPr>
              <a:t>반 </a:t>
            </a:r>
            <a:r>
              <a:rPr lang="en-US" altLang="ko-KR" sz="2800" dirty="0">
                <a:latin typeface="+mn-ea"/>
              </a:rPr>
              <a:t>3</a:t>
            </a:r>
            <a:r>
              <a:rPr lang="ko-KR" altLang="en-US" sz="2800" dirty="0">
                <a:latin typeface="+mn-ea"/>
              </a:rPr>
              <a:t>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E678BC-9FAC-4718-AB6E-E5F76B1FA8AA}"/>
              </a:ext>
            </a:extLst>
          </p:cNvPr>
          <p:cNvSpPr txBox="1"/>
          <p:nvPr/>
        </p:nvSpPr>
        <p:spPr>
          <a:xfrm>
            <a:off x="2133599" y="2162175"/>
            <a:ext cx="5619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+mj-ea"/>
                <a:ea typeface="+mj-ea"/>
              </a:rPr>
              <a:t>AI MAKES MUSIC   </a:t>
            </a: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3B090B-0BFF-4409-9D15-6884EAAAF042}"/>
              </a:ext>
            </a:extLst>
          </p:cNvPr>
          <p:cNvSpPr txBox="1"/>
          <p:nvPr/>
        </p:nvSpPr>
        <p:spPr>
          <a:xfrm>
            <a:off x="3314699" y="3033832"/>
            <a:ext cx="3257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+mj-ea"/>
                <a:ea typeface="+mj-ea"/>
              </a:rPr>
              <a:t>with RNN</a:t>
            </a:r>
            <a:endParaRPr lang="ko-KR" altLang="en-US" sz="5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476098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6AB4CE-E940-4815-9C61-E0F369DA0DC6}"/>
              </a:ext>
            </a:extLst>
          </p:cNvPr>
          <p:cNvSpPr txBox="1"/>
          <p:nvPr/>
        </p:nvSpPr>
        <p:spPr>
          <a:xfrm>
            <a:off x="696516" y="1231106"/>
            <a:ext cx="6787158" cy="2331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275" dirty="0"/>
          </a:p>
          <a:p>
            <a:r>
              <a:rPr lang="en-US" altLang="ko-KR" sz="2275" dirty="0"/>
              <a:t>-</a:t>
            </a:r>
            <a:r>
              <a:rPr lang="ko-KR" altLang="en-US" sz="2000" dirty="0">
                <a:latin typeface="+mn-ea"/>
              </a:rPr>
              <a:t>사용자가 떠올린 간단한 음을 입력하면 음에 맞춰 노래를 생성해주는 </a:t>
            </a:r>
            <a:r>
              <a:rPr lang="en-US" altLang="ko-KR" sz="2000" dirty="0">
                <a:latin typeface="+mn-ea"/>
              </a:rPr>
              <a:t>AI</a:t>
            </a: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-</a:t>
            </a:r>
            <a:r>
              <a:rPr lang="ko-KR" altLang="en-US" sz="2000" dirty="0">
                <a:latin typeface="+mn-ea"/>
              </a:rPr>
              <a:t>특정 장르의 음악을 계속해서 생성해주는 </a:t>
            </a:r>
            <a:r>
              <a:rPr lang="en-US" altLang="ko-KR" sz="2000" dirty="0">
                <a:latin typeface="+mn-ea"/>
              </a:rPr>
              <a:t>AI</a:t>
            </a: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: </a:t>
            </a:r>
            <a:r>
              <a:rPr lang="ko-KR" altLang="en-US" sz="2000" dirty="0">
                <a:latin typeface="+mn-ea"/>
              </a:rPr>
              <a:t>작곡 지식이 없어도 쉽게 작곡 가능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CC598E-C605-44C1-B5AC-0DBC236A0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373" y="3954430"/>
            <a:ext cx="6276381" cy="17542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EABD47-5ED1-4B0F-AADE-82FA4C6D60F5}"/>
              </a:ext>
            </a:extLst>
          </p:cNvPr>
          <p:cNvSpPr txBox="1"/>
          <p:nvPr/>
        </p:nvSpPr>
        <p:spPr>
          <a:xfrm>
            <a:off x="495300" y="342900"/>
            <a:ext cx="3295650" cy="61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47F9BE-FC3A-40A4-9BBB-5B49797332A4}"/>
              </a:ext>
            </a:extLst>
          </p:cNvPr>
          <p:cNvSpPr txBox="1"/>
          <p:nvPr/>
        </p:nvSpPr>
        <p:spPr>
          <a:xfrm>
            <a:off x="495300" y="342900"/>
            <a:ext cx="4705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1. AMM</a:t>
            </a: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 선정 배경</a:t>
            </a:r>
            <a:r>
              <a:rPr lang="ko-KR" altLang="en-US" sz="4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38938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2739" y="-40561"/>
            <a:ext cx="5096390" cy="21015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시스템 구조</a:t>
            </a:r>
          </a:p>
          <a:p>
            <a:pPr>
              <a:lnSpc>
                <a:spcPct val="150000"/>
              </a:lnSpc>
            </a:pPr>
            <a:endParaRPr lang="ko-KR" altLang="en-US" sz="5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F6D547-6F80-4DE9-BEDC-360657212096}"/>
              </a:ext>
            </a:extLst>
          </p:cNvPr>
          <p:cNvSpPr txBox="1"/>
          <p:nvPr/>
        </p:nvSpPr>
        <p:spPr>
          <a:xfrm>
            <a:off x="495300" y="1562100"/>
            <a:ext cx="725805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 fruit </a:t>
            </a:r>
            <a:r>
              <a:rPr lang="en-US" altLang="ko-KR" sz="2000" dirty="0" err="1">
                <a:latin typeface="+mn-ea"/>
              </a:rPr>
              <a:t>touch+scale</a:t>
            </a:r>
            <a:r>
              <a:rPr lang="en-US" altLang="ko-KR" sz="2000" dirty="0">
                <a:latin typeface="+mn-ea"/>
              </a:rPr>
              <a:t> setting(input system) </a:t>
            </a: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-&gt; Deep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learning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model(</a:t>
            </a:r>
            <a:r>
              <a:rPr lang="ko-KR" altLang="en-US" sz="2000" dirty="0">
                <a:latin typeface="+mn-ea"/>
              </a:rPr>
              <a:t>음 생성</a:t>
            </a:r>
            <a:r>
              <a:rPr lang="en-US" altLang="ko-KR" sz="2000" dirty="0">
                <a:latin typeface="+mn-ea"/>
              </a:rPr>
              <a:t>)</a:t>
            </a:r>
            <a:endParaRPr lang="ko-KR" altLang="en-US" sz="2000" dirty="0">
              <a:latin typeface="+mn-ea"/>
            </a:endParaRP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835DDC-7A78-440A-B8F2-61A3EBFE2C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32942" y="2771180"/>
            <a:ext cx="5973524" cy="283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064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84472A-A8A5-4D8B-BDFC-3C9BEB3C7369}"/>
              </a:ext>
            </a:extLst>
          </p:cNvPr>
          <p:cNvSpPr txBox="1"/>
          <p:nvPr/>
        </p:nvSpPr>
        <p:spPr>
          <a:xfrm>
            <a:off x="843558" y="1401365"/>
            <a:ext cx="775902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1) </a:t>
            </a:r>
            <a:r>
              <a:rPr lang="en-US" altLang="ko-KR" sz="2000" dirty="0" err="1">
                <a:latin typeface="+mn-ea"/>
              </a:rPr>
              <a:t>Keras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LSTM</a:t>
            </a:r>
          </a:p>
          <a:p>
            <a:r>
              <a:rPr lang="en-US" altLang="ko-KR" sz="2000" dirty="0">
                <a:latin typeface="+mn-ea"/>
              </a:rPr>
              <a:t>: </a:t>
            </a:r>
            <a:r>
              <a:rPr lang="en-US" altLang="ko-KR" sz="2000" dirty="0" err="1">
                <a:latin typeface="+mn-ea"/>
              </a:rPr>
              <a:t>keras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라이브러리를 사용하여 </a:t>
            </a:r>
            <a:r>
              <a:rPr lang="ko-KR" altLang="en-US" sz="2000" dirty="0" err="1">
                <a:latin typeface="+mn-ea"/>
              </a:rPr>
              <a:t>파이썬으로</a:t>
            </a:r>
            <a:r>
              <a:rPr lang="ko-KR" altLang="en-US" sz="2000" dirty="0">
                <a:latin typeface="+mn-ea"/>
              </a:rPr>
              <a:t> 순환신경망을 사용하여 음악을 만드는 방법</a:t>
            </a:r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-</a:t>
            </a:r>
            <a:r>
              <a:rPr lang="en-US" altLang="ko-KR" sz="2000" dirty="0" err="1">
                <a:latin typeface="+mn-ea"/>
              </a:rPr>
              <a:t>Keras</a:t>
            </a:r>
            <a:r>
              <a:rPr lang="en-US" altLang="ko-KR" sz="2000" dirty="0">
                <a:latin typeface="+mn-ea"/>
              </a:rPr>
              <a:t>: </a:t>
            </a:r>
            <a:r>
              <a:rPr lang="en-US" altLang="ko-KR" sz="2000" dirty="0" err="1">
                <a:latin typeface="+mn-ea"/>
              </a:rPr>
              <a:t>tensorflow</a:t>
            </a:r>
            <a:r>
              <a:rPr lang="ko-KR" altLang="en-US" sz="2000" dirty="0">
                <a:latin typeface="+mn-ea"/>
              </a:rPr>
              <a:t>와의 상호작용을 단순화하는 고수준 인공 신경망 </a:t>
            </a:r>
            <a:r>
              <a:rPr lang="en-US" altLang="ko-KR" sz="2000" dirty="0">
                <a:latin typeface="+mn-ea"/>
              </a:rPr>
              <a:t>API</a:t>
            </a:r>
          </a:p>
          <a:p>
            <a:r>
              <a:rPr lang="en-US" altLang="ko-KR" sz="2000" dirty="0">
                <a:latin typeface="+mn-ea"/>
              </a:rPr>
              <a:t>-LSTM:  RNN</a:t>
            </a:r>
            <a:r>
              <a:rPr lang="ko-KR" altLang="en-US" sz="2000" dirty="0">
                <a:latin typeface="+mn-ea"/>
              </a:rPr>
              <a:t>의 </a:t>
            </a:r>
            <a:r>
              <a:rPr lang="en-US" altLang="ko-KR" sz="2000" dirty="0">
                <a:latin typeface="+mn-ea"/>
              </a:rPr>
              <a:t>vanishing gradient problem </a:t>
            </a:r>
            <a:r>
              <a:rPr lang="ko-KR" altLang="en-US" sz="2000" dirty="0">
                <a:latin typeface="+mn-ea"/>
              </a:rPr>
              <a:t>문제를 개선시킨 것</a:t>
            </a:r>
            <a:r>
              <a:rPr lang="en-US" altLang="ko-KR" sz="2000" dirty="0">
                <a:latin typeface="+mn-ea"/>
              </a:rPr>
              <a:t>.</a:t>
            </a:r>
          </a:p>
          <a:p>
            <a:r>
              <a:rPr lang="en-US" altLang="ko-KR" sz="2000" dirty="0">
                <a:latin typeface="+mn-ea"/>
              </a:rPr>
              <a:t>-&gt; </a:t>
            </a:r>
            <a:r>
              <a:rPr lang="en-US" altLang="ko-KR" sz="2000" dirty="0" err="1">
                <a:latin typeface="+mn-ea"/>
              </a:rPr>
              <a:t>but,output</a:t>
            </a:r>
            <a:r>
              <a:rPr lang="en-US" altLang="ko-KR" sz="2000" dirty="0">
                <a:latin typeface="+mn-ea"/>
              </a:rPr>
              <a:t> music</a:t>
            </a:r>
            <a:r>
              <a:rPr lang="ko-KR" altLang="en-US" sz="2000" dirty="0">
                <a:latin typeface="+mn-ea"/>
              </a:rPr>
              <a:t>이 너무 단순하여 사용하기에 적절하지 못했음</a:t>
            </a:r>
            <a:r>
              <a:rPr lang="en-US" altLang="ko-KR" sz="2000" dirty="0">
                <a:latin typeface="+mn-ea"/>
              </a:rPr>
              <a:t>.</a:t>
            </a: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2)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MelNET</a:t>
            </a:r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: </a:t>
            </a:r>
            <a:r>
              <a:rPr lang="ko-KR" altLang="en-US" sz="2000" dirty="0">
                <a:latin typeface="+mn-ea"/>
              </a:rPr>
              <a:t>주파수 영역의 오디오에 대한 생성 모델</a:t>
            </a:r>
            <a:r>
              <a:rPr lang="en-US" altLang="ko-KR" sz="2000" dirty="0">
                <a:latin typeface="+mn-ea"/>
              </a:rPr>
              <a:t>. </a:t>
            </a:r>
            <a:r>
              <a:rPr lang="ko-KR" altLang="en-US" sz="2000" dirty="0">
                <a:latin typeface="+mn-ea"/>
              </a:rPr>
              <a:t>오디오 시그널의 </a:t>
            </a:r>
            <a:r>
              <a:rPr lang="en-US" altLang="ko-KR" sz="2000" dirty="0">
                <a:latin typeface="+mn-ea"/>
              </a:rPr>
              <a:t>frequency </a:t>
            </a:r>
            <a:r>
              <a:rPr lang="en-US" altLang="ko-KR" sz="2000" dirty="0" err="1">
                <a:latin typeface="+mn-ea"/>
              </a:rPr>
              <a:t>conten</a:t>
            </a:r>
            <a:r>
              <a:rPr lang="ko-KR" altLang="en-US" sz="2000" dirty="0">
                <a:latin typeface="+mn-ea"/>
              </a:rPr>
              <a:t>에 초점</a:t>
            </a:r>
            <a:r>
              <a:rPr lang="en-US" altLang="ko-KR" sz="2000" dirty="0">
                <a:latin typeface="+mn-ea"/>
              </a:rPr>
              <a:t>.</a:t>
            </a:r>
          </a:p>
          <a:p>
            <a:r>
              <a:rPr lang="en-US" altLang="ko-KR" sz="2000" dirty="0">
                <a:latin typeface="+mn-ea"/>
              </a:rPr>
              <a:t>-&gt; </a:t>
            </a:r>
            <a:r>
              <a:rPr lang="ko-KR" altLang="en-US" sz="2000" dirty="0">
                <a:latin typeface="+mn-ea"/>
              </a:rPr>
              <a:t>오픈소스가 아니라 사용하는데 한계가 있었음</a:t>
            </a:r>
            <a:r>
              <a:rPr lang="en-US" altLang="ko-KR" sz="2000" dirty="0">
                <a:latin typeface="+mn-ea"/>
              </a:rPr>
              <a:t>.</a:t>
            </a:r>
          </a:p>
          <a:p>
            <a:endParaRPr lang="ko-KR" altLang="en-US" sz="20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A0D330-2FBD-40DD-B779-FBA6F5CC6ED1}"/>
              </a:ext>
            </a:extLst>
          </p:cNvPr>
          <p:cNvSpPr txBox="1"/>
          <p:nvPr/>
        </p:nvSpPr>
        <p:spPr>
          <a:xfrm>
            <a:off x="276225" y="119134"/>
            <a:ext cx="6029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모델 선정 과정</a:t>
            </a:r>
          </a:p>
        </p:txBody>
      </p:sp>
    </p:spTree>
    <p:extLst>
      <p:ext uri="{BB962C8B-B14F-4D97-AF65-F5344CB8AC3E}">
        <p14:creationId xmlns:p14="http://schemas.microsoft.com/office/powerpoint/2010/main" val="32699757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84472A-A8A5-4D8B-BDFC-3C9BEB3C7369}"/>
              </a:ext>
            </a:extLst>
          </p:cNvPr>
          <p:cNvSpPr txBox="1"/>
          <p:nvPr/>
        </p:nvSpPr>
        <p:spPr>
          <a:xfrm>
            <a:off x="843558" y="1401365"/>
            <a:ext cx="775902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3)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Melody RNN ★</a:t>
            </a:r>
          </a:p>
          <a:p>
            <a:r>
              <a:rPr lang="en-US" altLang="ko-KR" sz="2000" dirty="0">
                <a:latin typeface="+mn-ea"/>
              </a:rPr>
              <a:t>: LSTM</a:t>
            </a:r>
            <a:r>
              <a:rPr lang="ko-KR" altLang="en-US" sz="2000" dirty="0">
                <a:latin typeface="+mn-ea"/>
              </a:rPr>
              <a:t>을 사용하여 멜로디 생성에 언어 모델링을 적용한 것</a:t>
            </a:r>
            <a:r>
              <a:rPr lang="en-US" altLang="ko-KR" sz="2000" dirty="0">
                <a:latin typeface="+mn-ea"/>
              </a:rPr>
              <a:t>. </a:t>
            </a:r>
            <a:r>
              <a:rPr lang="ko-KR" altLang="en-US" sz="2000" dirty="0">
                <a:latin typeface="+mn-ea"/>
              </a:rPr>
              <a:t>먼저 </a:t>
            </a:r>
            <a:r>
              <a:rPr lang="en-US" altLang="ko-KR" sz="2000" dirty="0">
                <a:latin typeface="+mn-ea"/>
              </a:rPr>
              <a:t>magenta </a:t>
            </a:r>
            <a:r>
              <a:rPr lang="ko-KR" altLang="en-US" sz="2000" dirty="0">
                <a:latin typeface="+mn-ea"/>
              </a:rPr>
              <a:t>환경을 설정해야 함</a:t>
            </a:r>
            <a:r>
              <a:rPr lang="en-US" altLang="ko-KR" sz="2000" dirty="0">
                <a:latin typeface="+mn-ea"/>
              </a:rPr>
              <a:t>. Melody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RNN</a:t>
            </a:r>
            <a:r>
              <a:rPr lang="ko-KR" altLang="en-US" sz="2000" dirty="0">
                <a:latin typeface="+mn-ea"/>
              </a:rPr>
              <a:t> 모델의 다양한 구성 중 하나를 사용하여 </a:t>
            </a:r>
            <a:r>
              <a:rPr lang="en-US" altLang="ko-KR" sz="2000" dirty="0" err="1">
                <a:latin typeface="+mn-ea"/>
              </a:rPr>
              <a:t>tensorflow</a:t>
            </a:r>
            <a:r>
              <a:rPr lang="ko-KR" altLang="en-US" sz="2000" dirty="0">
                <a:latin typeface="+mn-ea"/>
              </a:rPr>
              <a:t>로 자신만의 멜로디를 만들 수 있다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4)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Music VAE ★</a:t>
            </a:r>
          </a:p>
          <a:p>
            <a:r>
              <a:rPr lang="en-US" altLang="ko-KR" sz="2000" dirty="0">
                <a:latin typeface="+mn-ea"/>
              </a:rPr>
              <a:t>: </a:t>
            </a:r>
            <a:r>
              <a:rPr lang="ko-KR" altLang="en-US" sz="2000" dirty="0">
                <a:latin typeface="+mn-ea"/>
              </a:rPr>
              <a:t>음악 악보를 혼합하고 탐색하기 위한 팔레트를 만들 수 있는 기계 학습 모델</a:t>
            </a:r>
            <a:r>
              <a:rPr lang="en-US" altLang="ko-KR" sz="2000" dirty="0">
                <a:latin typeface="+mn-ea"/>
              </a:rPr>
              <a:t>. </a:t>
            </a:r>
            <a:r>
              <a:rPr lang="ko-KR" altLang="en-US" sz="2000" dirty="0">
                <a:latin typeface="+mn-ea"/>
              </a:rPr>
              <a:t>널리 사용되는 음악형식인 </a:t>
            </a:r>
            <a:r>
              <a:rPr lang="en-US" altLang="ko-KR" sz="2000" dirty="0">
                <a:latin typeface="+mn-ea"/>
              </a:rPr>
              <a:t>midi</a:t>
            </a:r>
            <a:r>
              <a:rPr lang="ko-KR" altLang="en-US" sz="2000" dirty="0">
                <a:latin typeface="+mn-ea"/>
              </a:rPr>
              <a:t>파일을 가져온다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5)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Scor3perf★</a:t>
            </a:r>
          </a:p>
          <a:p>
            <a:r>
              <a:rPr lang="en-US" altLang="ko-KR" sz="2000" dirty="0">
                <a:latin typeface="+mn-ea"/>
              </a:rPr>
              <a:t>: </a:t>
            </a:r>
            <a:r>
              <a:rPr lang="ko-KR" altLang="en-US" sz="2000" dirty="0">
                <a:latin typeface="+mn-ea"/>
              </a:rPr>
              <a:t>악보 또는 무조건 악보에서 음악 연주를 생성하기 위한 </a:t>
            </a:r>
            <a:r>
              <a:rPr lang="en-US" altLang="ko-KR" sz="2000" dirty="0">
                <a:latin typeface="+mn-ea"/>
              </a:rPr>
              <a:t>tensor2tensor </a:t>
            </a:r>
            <a:r>
              <a:rPr lang="ko-KR" altLang="en-US" sz="2000" dirty="0">
                <a:latin typeface="+mn-ea"/>
              </a:rPr>
              <a:t>문제 모음</a:t>
            </a:r>
            <a:r>
              <a:rPr lang="en-US" altLang="ko-KR" sz="2000" dirty="0">
                <a:latin typeface="+mn-ea"/>
              </a:rPr>
              <a:t>. Transfer </a:t>
            </a:r>
            <a:r>
              <a:rPr lang="ko-KR" altLang="en-US" sz="2000" dirty="0">
                <a:latin typeface="+mn-ea"/>
              </a:rPr>
              <a:t>기술을 활용한 모델로 가장 자연스러운 피아노 연주 음악을 생성해준다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-&gt; </a:t>
            </a:r>
            <a:r>
              <a:rPr lang="ko-KR" altLang="en-US" sz="2000" dirty="0">
                <a:latin typeface="+mn-ea"/>
              </a:rPr>
              <a:t>이 중</a:t>
            </a:r>
            <a:r>
              <a:rPr lang="en-US" altLang="ko-KR" sz="2000" dirty="0">
                <a:latin typeface="+mn-ea"/>
              </a:rPr>
              <a:t>, ③④⑤</a:t>
            </a:r>
            <a:r>
              <a:rPr lang="ko-KR" altLang="en-US" sz="2000" dirty="0">
                <a:latin typeface="+mn-ea"/>
              </a:rPr>
              <a:t>를 사용했음</a:t>
            </a:r>
            <a:r>
              <a:rPr lang="en-US" altLang="ko-KR" sz="2000" dirty="0">
                <a:latin typeface="+mn-ea"/>
              </a:rPr>
              <a:t>.</a:t>
            </a:r>
            <a:endParaRPr lang="ko-KR" altLang="en-US" sz="20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A0D330-2FBD-40DD-B779-FBA6F5CC6ED1}"/>
              </a:ext>
            </a:extLst>
          </p:cNvPr>
          <p:cNvSpPr txBox="1"/>
          <p:nvPr/>
        </p:nvSpPr>
        <p:spPr>
          <a:xfrm>
            <a:off x="276225" y="119134"/>
            <a:ext cx="6029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모델 선정 과정</a:t>
            </a:r>
          </a:p>
        </p:txBody>
      </p:sp>
    </p:spTree>
    <p:extLst>
      <p:ext uri="{BB962C8B-B14F-4D97-AF65-F5344CB8AC3E}">
        <p14:creationId xmlns:p14="http://schemas.microsoft.com/office/powerpoint/2010/main" val="31300752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F71C89-98DC-4240-A410-66A1EBC0288E}"/>
              </a:ext>
            </a:extLst>
          </p:cNvPr>
          <p:cNvSpPr txBox="1"/>
          <p:nvPr/>
        </p:nvSpPr>
        <p:spPr>
          <a:xfrm>
            <a:off x="364958" y="1151272"/>
            <a:ext cx="7703218" cy="3437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275" dirty="0"/>
          </a:p>
          <a:p>
            <a:r>
              <a:rPr lang="en-US" altLang="ko-KR" sz="2000" dirty="0">
                <a:latin typeface="+mn-ea"/>
              </a:rPr>
              <a:t>1)</a:t>
            </a:r>
            <a:r>
              <a:rPr lang="ko-KR" altLang="en-US" sz="2000" dirty="0">
                <a:latin typeface="+mn-ea"/>
              </a:rPr>
              <a:t> 과일을 터치하여 넣고 싶은 음을 넣어주면 </a:t>
            </a:r>
            <a:r>
              <a:rPr lang="en-US" altLang="ko-KR" sz="2000" dirty="0">
                <a:latin typeface="+mn-ea"/>
              </a:rPr>
              <a:t>melody RNN model</a:t>
            </a:r>
            <a:r>
              <a:rPr lang="ko-KR" altLang="en-US" sz="2000" dirty="0">
                <a:latin typeface="+mn-ea"/>
              </a:rPr>
              <a:t>은 입력 받은 음에 어울리는 음악을 생성하게 된다</a:t>
            </a:r>
            <a:r>
              <a:rPr lang="en-US" altLang="ko-KR" sz="2000" dirty="0">
                <a:latin typeface="+mn-ea"/>
              </a:rPr>
              <a:t>. </a:t>
            </a:r>
          </a:p>
          <a:p>
            <a:r>
              <a:rPr lang="en-US" altLang="ko-KR" sz="2000" dirty="0">
                <a:latin typeface="+mn-ea"/>
              </a:rPr>
              <a:t>-&gt; </a:t>
            </a:r>
            <a:r>
              <a:rPr lang="ko-KR" altLang="en-US" sz="2000" dirty="0">
                <a:latin typeface="+mn-ea"/>
              </a:rPr>
              <a:t>사용자가 원하는 음을 직접 넣고 그에 맞는 어울리는 음악을 만들어 낼 수 있다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2) Music-VAE</a:t>
            </a:r>
            <a:r>
              <a:rPr lang="ko-KR" altLang="en-US" sz="2000" dirty="0">
                <a:latin typeface="+mn-ea"/>
              </a:rPr>
              <a:t>는 </a:t>
            </a:r>
            <a:r>
              <a:rPr lang="en-US" altLang="ko-KR" sz="2000" dirty="0">
                <a:latin typeface="+mn-ea"/>
              </a:rPr>
              <a:t>melody, drum, bass </a:t>
            </a:r>
            <a:r>
              <a:rPr lang="ko-KR" altLang="en-US" sz="2000" dirty="0">
                <a:latin typeface="+mn-ea"/>
              </a:rPr>
              <a:t>세 가지의 악기로 음악을 생성한다</a:t>
            </a:r>
            <a:r>
              <a:rPr lang="en-US" altLang="ko-KR" sz="2000" dirty="0">
                <a:latin typeface="+mn-ea"/>
              </a:rPr>
              <a:t>. Score2perf</a:t>
            </a:r>
            <a:r>
              <a:rPr lang="ko-KR" altLang="en-US" sz="2000" dirty="0">
                <a:latin typeface="+mn-ea"/>
              </a:rPr>
              <a:t>는 보다 높은 음악을 생성할 수 있다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r>
              <a:rPr lang="en-US" altLang="ko-KR" sz="2000" dirty="0">
                <a:latin typeface="+mn-ea"/>
              </a:rPr>
              <a:t>-&gt; </a:t>
            </a:r>
            <a:r>
              <a:rPr lang="ko-KR" altLang="en-US" sz="2000" dirty="0">
                <a:latin typeface="+mn-ea"/>
              </a:rPr>
              <a:t>하지만 두 모델의 아쉬운 점은 사용자가 음을 입력하여 어울리는 음악을 생성하는 건 진행하지 못했음</a:t>
            </a:r>
            <a:r>
              <a:rPr lang="en-US" altLang="ko-KR" sz="2000" dirty="0">
                <a:latin typeface="+mn-ea"/>
              </a:rPr>
              <a:t>.</a:t>
            </a:r>
          </a:p>
          <a:p>
            <a:endParaRPr lang="ko-KR" altLang="en-US" sz="1463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98EA80-FEAF-464F-8195-1FAA7B866F35}"/>
              </a:ext>
            </a:extLst>
          </p:cNvPr>
          <p:cNvSpPr txBox="1"/>
          <p:nvPr/>
        </p:nvSpPr>
        <p:spPr>
          <a:xfrm>
            <a:off x="346709" y="198507"/>
            <a:ext cx="4588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최종 결과</a:t>
            </a:r>
          </a:p>
        </p:txBody>
      </p:sp>
    </p:spTree>
    <p:extLst>
      <p:ext uri="{BB962C8B-B14F-4D97-AF65-F5344CB8AC3E}">
        <p14:creationId xmlns:p14="http://schemas.microsoft.com/office/powerpoint/2010/main" val="18862709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834EF2-4EA0-45E7-8B81-20573EFD2864}"/>
              </a:ext>
            </a:extLst>
          </p:cNvPr>
          <p:cNvSpPr txBox="1"/>
          <p:nvPr/>
        </p:nvSpPr>
        <p:spPr>
          <a:xfrm>
            <a:off x="273718" y="1242511"/>
            <a:ext cx="8837194" cy="577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1)</a:t>
            </a:r>
            <a:r>
              <a:rPr lang="ko-KR" altLang="en-US" sz="2000" dirty="0">
                <a:latin typeface="+mn-ea"/>
              </a:rPr>
              <a:t> 학습 데이터 분류 모델</a:t>
            </a:r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: </a:t>
            </a:r>
            <a:r>
              <a:rPr lang="ko-KR" altLang="en-US" sz="2000" dirty="0">
                <a:latin typeface="+mn-ea"/>
              </a:rPr>
              <a:t>느낌이 비슷한 음악을 넣어서 학습시키면 </a:t>
            </a:r>
            <a:r>
              <a:rPr lang="en-US" altLang="ko-KR" sz="2000" dirty="0">
                <a:latin typeface="+mn-ea"/>
              </a:rPr>
              <a:t>loss </a:t>
            </a:r>
            <a:r>
              <a:rPr lang="ko-KR" altLang="en-US" sz="2000" dirty="0">
                <a:latin typeface="+mn-ea"/>
              </a:rPr>
              <a:t>줄어들지만 사람이 직접 들으며 </a:t>
            </a:r>
            <a:r>
              <a:rPr lang="ko-KR" altLang="en-US" sz="2000" dirty="0" err="1">
                <a:latin typeface="+mn-ea"/>
              </a:rPr>
              <a:t>분류하다보니</a:t>
            </a:r>
            <a:r>
              <a:rPr lang="ko-KR" altLang="en-US" sz="2000" dirty="0">
                <a:latin typeface="+mn-ea"/>
              </a:rPr>
              <a:t> 시간이 오래 걸리고 주관이 개입되었음</a:t>
            </a:r>
            <a:r>
              <a:rPr lang="en-US" altLang="ko-KR" sz="2000" dirty="0">
                <a:latin typeface="+mn-ea"/>
              </a:rPr>
              <a:t>. </a:t>
            </a:r>
            <a:r>
              <a:rPr lang="ko-KR" altLang="en-US" sz="2000" dirty="0">
                <a:latin typeface="+mn-ea"/>
              </a:rPr>
              <a:t>따라서 노래 분류하는 </a:t>
            </a:r>
            <a:r>
              <a:rPr lang="ko-KR" altLang="en-US" sz="2000" dirty="0" err="1">
                <a:latin typeface="+mn-ea"/>
              </a:rPr>
              <a:t>머신러닝</a:t>
            </a:r>
            <a:r>
              <a:rPr lang="ko-KR" altLang="en-US" sz="2000" dirty="0">
                <a:latin typeface="+mn-ea"/>
              </a:rPr>
              <a:t> 모델을 수립한다면 개선 가능할 것으로 예상</a:t>
            </a:r>
            <a:r>
              <a:rPr lang="en-US" altLang="ko-KR" sz="2000" dirty="0">
                <a:latin typeface="+mn-ea"/>
              </a:rPr>
              <a:t>.</a:t>
            </a: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2)</a:t>
            </a:r>
            <a:r>
              <a:rPr lang="ko-KR" altLang="en-US" sz="2000" dirty="0">
                <a:latin typeface="+mn-ea"/>
              </a:rPr>
              <a:t> 다양한 모델에 사용자 입력 가능하도록 만들기</a:t>
            </a:r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: </a:t>
            </a:r>
            <a:r>
              <a:rPr lang="ko-KR" altLang="en-US" sz="2000" dirty="0">
                <a:latin typeface="+mn-ea"/>
              </a:rPr>
              <a:t>세 가지 모델을 사용했는데 이 중 사용자 </a:t>
            </a:r>
            <a:r>
              <a:rPr lang="ko-KR" altLang="en-US" sz="2000" dirty="0" err="1">
                <a:latin typeface="+mn-ea"/>
              </a:rPr>
              <a:t>입력값을</a:t>
            </a:r>
            <a:r>
              <a:rPr lang="ko-KR" altLang="en-US" sz="2000" dirty="0">
                <a:latin typeface="+mn-ea"/>
              </a:rPr>
              <a:t> 모델에 입력하여 원하는 노래를 만들어 줄 수 있는 모델은 </a:t>
            </a:r>
            <a:r>
              <a:rPr lang="en-US" altLang="ko-KR" sz="2000" dirty="0">
                <a:latin typeface="+mn-ea"/>
              </a:rPr>
              <a:t>melody RNN </a:t>
            </a:r>
            <a:r>
              <a:rPr lang="ko-KR" altLang="en-US" sz="2000" dirty="0">
                <a:latin typeface="+mn-ea"/>
              </a:rPr>
              <a:t>하나뿐이지만 </a:t>
            </a:r>
            <a:r>
              <a:rPr lang="en-US" altLang="ko-KR" sz="2000" dirty="0">
                <a:latin typeface="+mn-ea"/>
              </a:rPr>
              <a:t>melody RNN</a:t>
            </a:r>
            <a:r>
              <a:rPr lang="ko-KR" altLang="en-US" sz="2000" dirty="0">
                <a:latin typeface="+mn-ea"/>
              </a:rPr>
              <a:t>은 단순 멜로디만 생성 가능</a:t>
            </a:r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3)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MIDI</a:t>
            </a:r>
            <a:r>
              <a:rPr lang="ko-KR" altLang="en-US" sz="2000" dirty="0">
                <a:latin typeface="+mn-ea"/>
              </a:rPr>
              <a:t>파일 변환기</a:t>
            </a:r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: </a:t>
            </a:r>
            <a:r>
              <a:rPr lang="ko-KR" altLang="en-US" sz="2000" dirty="0">
                <a:latin typeface="+mn-ea"/>
              </a:rPr>
              <a:t>학습데이터를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수집할 시에 모두 </a:t>
            </a:r>
            <a:r>
              <a:rPr lang="en-US" altLang="ko-KR" sz="2000" dirty="0">
                <a:latin typeface="+mn-ea"/>
              </a:rPr>
              <a:t>midi</a:t>
            </a:r>
            <a:r>
              <a:rPr lang="ko-KR" altLang="en-US" sz="2000" dirty="0">
                <a:latin typeface="+mn-ea"/>
              </a:rPr>
              <a:t>파일로 찾아야 했기 때문에 많은 양의 학습데이터를 모으는 것이 힘들었음</a:t>
            </a:r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4) </a:t>
            </a:r>
            <a:r>
              <a:rPr lang="ko-KR" altLang="en-US" sz="2000" dirty="0">
                <a:latin typeface="+mn-ea"/>
              </a:rPr>
              <a:t>웹 및 앱 서비스화</a:t>
            </a:r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: </a:t>
            </a:r>
            <a:r>
              <a:rPr lang="ko-KR" altLang="en-US" sz="2000" dirty="0">
                <a:latin typeface="+mn-ea"/>
              </a:rPr>
              <a:t>서비스화를 통해 따로 나눠져 있는 모델들을 한번에 묶을 수 있고 인풋 장치를 더 간편하게 사용할 수 있을 것으로 예상함</a:t>
            </a:r>
            <a:endParaRPr lang="en-US" altLang="ko-KR" sz="2000" dirty="0">
              <a:latin typeface="+mn-ea"/>
            </a:endParaRPr>
          </a:p>
          <a:p>
            <a:endParaRPr lang="en-US" altLang="ko-KR" sz="1463" dirty="0"/>
          </a:p>
          <a:p>
            <a:endParaRPr lang="ko-KR" altLang="en-US" sz="1463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67CF8D-44AF-4901-A182-00984B666641}"/>
              </a:ext>
            </a:extLst>
          </p:cNvPr>
          <p:cNvSpPr txBox="1"/>
          <p:nvPr/>
        </p:nvSpPr>
        <p:spPr>
          <a:xfrm>
            <a:off x="273718" y="146732"/>
            <a:ext cx="403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5. </a:t>
            </a: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개선사항</a:t>
            </a:r>
          </a:p>
        </p:txBody>
      </p:sp>
    </p:spTree>
    <p:extLst>
      <p:ext uri="{BB962C8B-B14F-4D97-AF65-F5344CB8AC3E}">
        <p14:creationId xmlns:p14="http://schemas.microsoft.com/office/powerpoint/2010/main" val="28592611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 idx="4294967295"/>
          </p:nvPr>
        </p:nvSpPr>
        <p:spPr>
          <a:xfrm>
            <a:off x="1452880" y="2225041"/>
            <a:ext cx="7000240" cy="1376997"/>
          </a:xfrm>
        </p:spPr>
        <p:txBody>
          <a:bodyPr>
            <a:normAutofit/>
          </a:bodyPr>
          <a:lstStyle/>
          <a:p>
            <a:r>
              <a:rPr lang="ko-KR" altLang="en-US" sz="5400" dirty="0"/>
              <a:t>자율주행 도로 청소차</a:t>
            </a:r>
          </a:p>
        </p:txBody>
      </p:sp>
      <p:sp>
        <p:nvSpPr>
          <p:cNvPr id="7" name="부제목 6"/>
          <p:cNvSpPr>
            <a:spLocks noGrp="1"/>
          </p:cNvSpPr>
          <p:nvPr>
            <p:ph type="subTitle" idx="4294967295"/>
          </p:nvPr>
        </p:nvSpPr>
        <p:spPr>
          <a:xfrm>
            <a:off x="4033520" y="3683318"/>
            <a:ext cx="2082800" cy="60325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800" dirty="0"/>
              <a:t>7</a:t>
            </a:r>
            <a:r>
              <a:rPr lang="ko-KR" altLang="en-US" sz="2800" dirty="0"/>
              <a:t>기 </a:t>
            </a:r>
            <a:r>
              <a:rPr lang="en-US" altLang="ko-KR" sz="2800" dirty="0"/>
              <a:t>B</a:t>
            </a:r>
            <a:r>
              <a:rPr lang="ko-KR" altLang="en-US" sz="2800" dirty="0"/>
              <a:t>반 </a:t>
            </a:r>
            <a:r>
              <a:rPr lang="en-US" altLang="ko-KR" sz="2800" dirty="0"/>
              <a:t>4</a:t>
            </a:r>
            <a:r>
              <a:rPr lang="ko-KR" altLang="en-US" sz="2800" dirty="0"/>
              <a:t>조</a:t>
            </a:r>
            <a:endParaRPr lang="en-US" altLang="ko-KR" sz="2800" dirty="0"/>
          </a:p>
          <a:p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2" t="-1042" r="192" b="47058"/>
          <a:stretch/>
        </p:blipFill>
        <p:spPr bwMode="auto">
          <a:xfrm>
            <a:off x="2308756" y="4205290"/>
            <a:ext cx="5288488" cy="1052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18437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1440" y="0"/>
            <a:ext cx="8543925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+mj-ea"/>
              </a:rPr>
              <a:t>PO·E </a:t>
            </a:r>
            <a:r>
              <a:rPr lang="ko-KR" altLang="en-US" sz="4000" b="1" dirty="0">
                <a:solidFill>
                  <a:schemeClr val="bg1"/>
                </a:solidFill>
              </a:rPr>
              <a:t>주제 선정 배경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782321" y="1825625"/>
            <a:ext cx="7752079" cy="236029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sz="2000" dirty="0"/>
              <a:t>1) </a:t>
            </a:r>
            <a:r>
              <a:rPr lang="ko-KR" altLang="en-US" sz="2000" dirty="0"/>
              <a:t>도로청소차는 도로에서 발생하는 오염물로부터 유발되는 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     </a:t>
            </a:r>
            <a:r>
              <a:rPr lang="ko-KR" altLang="en-US" sz="2000" dirty="0"/>
              <a:t>사고의  위험성을 줄이고자 마련된 하나의 방안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2) </a:t>
            </a:r>
            <a:r>
              <a:rPr lang="ko-KR" altLang="en-US" sz="2000" dirty="0"/>
              <a:t>새벽에 근무하는 업무의 특성상 안전사고에 매우 취약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3) </a:t>
            </a:r>
            <a:r>
              <a:rPr lang="ko-KR" altLang="en-US" sz="2000" dirty="0"/>
              <a:t>효율적이고 안전한 도로 청소를 위한 하나의 </a:t>
            </a:r>
            <a:r>
              <a:rPr lang="ko-KR" altLang="en-US" sz="2000" dirty="0" err="1"/>
              <a:t>대안책으로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  </a:t>
            </a:r>
            <a:r>
              <a:rPr lang="ko-KR" altLang="en-US" sz="2000" dirty="0"/>
              <a:t>자율주행도로 청소차를 제안</a:t>
            </a:r>
          </a:p>
        </p:txBody>
      </p:sp>
    </p:spTree>
    <p:extLst>
      <p:ext uri="{BB962C8B-B14F-4D97-AF65-F5344CB8AC3E}">
        <p14:creationId xmlns:p14="http://schemas.microsoft.com/office/powerpoint/2010/main" val="41598390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32080" y="0"/>
            <a:ext cx="8543925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+mj-ea"/>
              </a:rPr>
              <a:t>PO·E </a:t>
            </a:r>
            <a:r>
              <a:rPr lang="ko-KR" altLang="en-US" sz="4000" b="1" dirty="0">
                <a:solidFill>
                  <a:schemeClr val="bg1"/>
                </a:solidFill>
                <a:latin typeface="+mj-ea"/>
              </a:rPr>
              <a:t>기술 개요</a:t>
            </a:r>
            <a:r>
              <a:rPr lang="en-US" altLang="ko-KR" sz="4000" b="1" dirty="0">
                <a:solidFill>
                  <a:schemeClr val="bg1"/>
                </a:solidFill>
                <a:latin typeface="+mj-ea"/>
              </a:rPr>
              <a:t>(</a:t>
            </a:r>
            <a:r>
              <a:rPr lang="ko-KR" altLang="en-US" sz="4000" b="1" dirty="0">
                <a:solidFill>
                  <a:schemeClr val="bg1"/>
                </a:solidFill>
                <a:latin typeface="+mj-ea"/>
              </a:rPr>
              <a:t>프로젝트</a:t>
            </a:r>
            <a:r>
              <a:rPr lang="en-US" altLang="ko-KR" sz="4000" b="1" dirty="0">
                <a:solidFill>
                  <a:schemeClr val="bg1"/>
                </a:solidFill>
                <a:latin typeface="+mj-ea"/>
              </a:rPr>
              <a:t>)</a:t>
            </a:r>
            <a:endParaRPr lang="ko-KR" altLang="en-US" sz="40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914401" y="2150745"/>
            <a:ext cx="7599680" cy="2685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1) </a:t>
            </a:r>
            <a:r>
              <a:rPr lang="ko-KR" altLang="en-US" dirty="0"/>
              <a:t>차량의 차선 인식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2) </a:t>
            </a:r>
            <a:r>
              <a:rPr lang="ko-KR" altLang="en-US" dirty="0"/>
              <a:t>물체 인식할 수 있는 </a:t>
            </a:r>
            <a:r>
              <a:rPr lang="en-US" altLang="ko-KR" dirty="0"/>
              <a:t>Object Detection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3) lane tracking</a:t>
            </a:r>
            <a:r>
              <a:rPr lang="ko-KR" altLang="en-US" dirty="0"/>
              <a:t>과 </a:t>
            </a:r>
            <a:r>
              <a:rPr lang="en-US" altLang="ko-KR" dirty="0"/>
              <a:t>YOLO</a:t>
            </a:r>
            <a:r>
              <a:rPr lang="ko-KR" altLang="en-US" dirty="0"/>
              <a:t> 활용한 </a:t>
            </a:r>
            <a:r>
              <a:rPr lang="en-US" altLang="ko-KR" dirty="0"/>
              <a:t>Image Detection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1192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135" y="30896"/>
            <a:ext cx="6137852" cy="8967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POSLA_X </a:t>
            </a:r>
            <a:r>
              <a:rPr lang="ko-KR" altLang="en-US" sz="4000" b="1" dirty="0" err="1">
                <a:solidFill>
                  <a:schemeClr val="bg1"/>
                </a:solidFill>
                <a:latin typeface="+mj-ea"/>
                <a:ea typeface="+mj-ea"/>
              </a:rPr>
              <a:t>선정배경</a:t>
            </a:r>
            <a:endParaRPr lang="ko-KR" altLang="en-US" sz="5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2739" y="1234632"/>
            <a:ext cx="899571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3) </a:t>
            </a:r>
            <a:r>
              <a:rPr lang="ko-KR" altLang="en-US" sz="2000" dirty="0">
                <a:latin typeface="+mn-ea"/>
              </a:rPr>
              <a:t>카메라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레이더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라이더 초음파 센서 등 다수의 특화 센서를 활용해 자율주행 구현</a:t>
            </a:r>
            <a:r>
              <a:rPr lang="en-US" altLang="ko-KR" sz="2000" dirty="0">
                <a:latin typeface="+mn-ea"/>
              </a:rPr>
              <a:t>/ </a:t>
            </a:r>
            <a:r>
              <a:rPr lang="ko-KR" altLang="en-US" sz="2000" dirty="0">
                <a:latin typeface="+mn-ea"/>
              </a:rPr>
              <a:t>센서는 기능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완성도별 가격 편차가 매우 커서 제작에 높은 비용이 듦</a:t>
            </a:r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4) </a:t>
            </a:r>
            <a:r>
              <a:rPr lang="ko-KR" altLang="en-US" sz="2000" dirty="0">
                <a:latin typeface="+mn-ea"/>
              </a:rPr>
              <a:t>딥러닝 기반의 고도화된 비전 기술을 활용</a:t>
            </a:r>
            <a:r>
              <a:rPr lang="en-US" altLang="ko-KR" sz="2000" dirty="0">
                <a:latin typeface="+mn-ea"/>
              </a:rPr>
              <a:t>/ </a:t>
            </a:r>
            <a:r>
              <a:rPr lang="ko-KR" altLang="en-US" sz="2000" dirty="0">
                <a:latin typeface="+mn-ea"/>
              </a:rPr>
              <a:t>카메라를 통해 수집되는 비전 정보만을 활용하여 시각 지능에만 의존해 자율주행 구현</a:t>
            </a:r>
            <a:r>
              <a:rPr lang="en-US" altLang="ko-KR" sz="2000" dirty="0">
                <a:latin typeface="+mn-ea"/>
              </a:rPr>
              <a:t>/ </a:t>
            </a:r>
            <a:r>
              <a:rPr lang="ko-KR" altLang="en-US" sz="2000" dirty="0">
                <a:latin typeface="+mn-ea"/>
              </a:rPr>
              <a:t>라이더를 쓰지 않고 카메라 </a:t>
            </a:r>
            <a:r>
              <a:rPr lang="en-US" altLang="ko-KR" sz="2000" dirty="0">
                <a:latin typeface="+mn-ea"/>
              </a:rPr>
              <a:t>8</a:t>
            </a:r>
            <a:r>
              <a:rPr lang="ko-KR" altLang="en-US" sz="2000" dirty="0">
                <a:latin typeface="+mn-ea"/>
              </a:rPr>
              <a:t>개를 사용하여 기능을 구현</a:t>
            </a:r>
            <a:endParaRPr lang="en-US" altLang="ko-KR" sz="2000" dirty="0">
              <a:latin typeface="+mn-ea"/>
            </a:endParaRPr>
          </a:p>
          <a:p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25278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223520" y="0"/>
            <a:ext cx="8543925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+mj-ea"/>
              </a:rPr>
              <a:t>PO·E  </a:t>
            </a:r>
            <a:r>
              <a:rPr lang="ko-KR" altLang="en-US" sz="4000" b="1" dirty="0">
                <a:solidFill>
                  <a:schemeClr val="bg1"/>
                </a:solidFill>
                <a:latin typeface="+mj-ea"/>
              </a:rPr>
              <a:t>기술</a:t>
            </a:r>
            <a:r>
              <a:rPr lang="en-US" altLang="ko-KR" sz="4000" b="1" dirty="0">
                <a:solidFill>
                  <a:schemeClr val="bg1"/>
                </a:solidFill>
                <a:latin typeface="+mj-ea"/>
              </a:rPr>
              <a:t>1 -YOLO</a:t>
            </a:r>
            <a:endParaRPr lang="ko-KR" altLang="en-US" sz="40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528320" y="1600200"/>
            <a:ext cx="8392160" cy="400812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sz="2000" dirty="0"/>
              <a:t>이미지를 한 번 보는 것 만으로 </a:t>
            </a:r>
            <a:r>
              <a:rPr lang="en-US" altLang="ko-KR" sz="2000" dirty="0"/>
              <a:t>Object</a:t>
            </a:r>
            <a:r>
              <a:rPr lang="ko-KR" altLang="en-US" sz="2000" dirty="0"/>
              <a:t>의 종류와 위치를 추측하는 </a:t>
            </a:r>
            <a:r>
              <a:rPr lang="ko-KR" altLang="en-US" sz="2000" dirty="0" err="1"/>
              <a:t>딥러닝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     </a:t>
            </a:r>
            <a:r>
              <a:rPr lang="en-US" altLang="ko-KR" sz="2000" dirty="0"/>
              <a:t>(Deep Learning) </a:t>
            </a:r>
            <a:r>
              <a:rPr lang="ko-KR" altLang="en-US" sz="2000" dirty="0"/>
              <a:t>기반의 물체인식 </a:t>
            </a:r>
            <a:r>
              <a:rPr lang="en-US" altLang="ko-KR" sz="2000" dirty="0"/>
              <a:t>(Object Detection) </a:t>
            </a:r>
            <a:r>
              <a:rPr lang="ko-KR" altLang="en-US" sz="2000" dirty="0"/>
              <a:t>알고리즘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>
              <a:buFontTx/>
              <a:buChar char="-"/>
            </a:pPr>
            <a:r>
              <a:rPr lang="ko-KR" altLang="en-US" sz="2000" dirty="0"/>
              <a:t>다른 </a:t>
            </a:r>
            <a:r>
              <a:rPr lang="ko-KR" altLang="en-US" sz="2000" dirty="0" err="1"/>
              <a:t>딥러닝</a:t>
            </a:r>
            <a:r>
              <a:rPr lang="ko-KR" altLang="en-US" sz="2000" dirty="0"/>
              <a:t> 알고리즘에 비해 속도가 매우 빠르지만</a:t>
            </a:r>
            <a:r>
              <a:rPr lang="en-US" altLang="ko-KR" sz="2000" dirty="0"/>
              <a:t>, </a:t>
            </a:r>
            <a:r>
              <a:rPr lang="ko-KR" altLang="en-US" sz="2000" dirty="0"/>
              <a:t>작은 </a:t>
            </a:r>
            <a:r>
              <a:rPr lang="en-US" altLang="ko-KR" sz="2000" dirty="0"/>
              <a:t>object</a:t>
            </a:r>
            <a:r>
              <a:rPr lang="ko-KR" altLang="en-US" sz="2000" dirty="0"/>
              <a:t>에 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  </a:t>
            </a:r>
            <a:r>
              <a:rPr lang="ko-KR" altLang="en-US" sz="2000" dirty="0"/>
              <a:t>대해서 다른 알고리즘에 비해 낮은 정확도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>
              <a:buFontTx/>
              <a:buChar char="-"/>
            </a:pPr>
            <a:r>
              <a:rPr lang="en-US" altLang="ko-KR" sz="2000" dirty="0" err="1"/>
              <a:t>YOLO_Mark</a:t>
            </a:r>
            <a:r>
              <a:rPr lang="ko-KR" altLang="en-US" sz="2000" dirty="0"/>
              <a:t>는 이미지파일에 직접 본인이 </a:t>
            </a:r>
            <a:r>
              <a:rPr lang="en-US" altLang="ko-KR" sz="2000" dirty="0"/>
              <a:t>Bounding-Box</a:t>
            </a:r>
            <a:r>
              <a:rPr lang="ko-KR" altLang="en-US" sz="2000" dirty="0"/>
              <a:t>를 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 </a:t>
            </a:r>
            <a:r>
              <a:rPr lang="ko-KR" altLang="en-US" sz="2000" dirty="0"/>
              <a:t>그려 줌으로써  </a:t>
            </a:r>
            <a:r>
              <a:rPr lang="en-US" altLang="ko-KR" sz="2000" dirty="0"/>
              <a:t>Box</a:t>
            </a:r>
            <a:r>
              <a:rPr lang="ko-KR" altLang="en-US" sz="2000" dirty="0"/>
              <a:t>의 좌표를 지정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-  </a:t>
            </a:r>
            <a:r>
              <a:rPr lang="ko-KR" altLang="en-US" sz="2000" dirty="0"/>
              <a:t>촬영한 이미지에 대한 </a:t>
            </a:r>
            <a:r>
              <a:rPr lang="en-US" altLang="ko-KR" sz="2000" dirty="0"/>
              <a:t>labeling</a:t>
            </a:r>
            <a:r>
              <a:rPr lang="ko-KR" altLang="en-US" sz="2000" dirty="0"/>
              <a:t>작업이 필요</a:t>
            </a:r>
          </a:p>
        </p:txBody>
      </p:sp>
    </p:spTree>
    <p:extLst>
      <p:ext uri="{BB962C8B-B14F-4D97-AF65-F5344CB8AC3E}">
        <p14:creationId xmlns:p14="http://schemas.microsoft.com/office/powerpoint/2010/main" val="7065331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42240" y="0"/>
            <a:ext cx="8543925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+mj-ea"/>
              </a:rPr>
              <a:t>PO·E </a:t>
            </a:r>
            <a:r>
              <a:rPr lang="ko-KR" altLang="en-US" sz="4000" b="1" dirty="0">
                <a:solidFill>
                  <a:schemeClr val="bg1"/>
                </a:solidFill>
                <a:latin typeface="+mj-ea"/>
              </a:rPr>
              <a:t>기술</a:t>
            </a:r>
            <a:r>
              <a:rPr lang="en-US" altLang="ko-KR" sz="4000" b="1" dirty="0">
                <a:solidFill>
                  <a:schemeClr val="bg1"/>
                </a:solidFill>
                <a:latin typeface="+mj-ea"/>
              </a:rPr>
              <a:t>2-</a:t>
            </a:r>
            <a:r>
              <a:rPr lang="ko-KR" altLang="en-US" sz="4000" b="1" dirty="0">
                <a:solidFill>
                  <a:schemeClr val="bg1"/>
                </a:solidFill>
                <a:latin typeface="+mj-ea"/>
              </a:rPr>
              <a:t>하드웨어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5673090" y="2631441"/>
            <a:ext cx="3928110" cy="165481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sz="2000" dirty="0"/>
              <a:t>컨트롤러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라즈베리파이</a:t>
            </a:r>
            <a:endParaRPr lang="en-US" altLang="ko-KR" sz="2000" dirty="0"/>
          </a:p>
          <a:p>
            <a:pPr>
              <a:buFontTx/>
              <a:buChar char="-"/>
            </a:pPr>
            <a:r>
              <a:rPr lang="ko-KR" altLang="en-US" sz="2000" dirty="0"/>
              <a:t>모터</a:t>
            </a:r>
            <a:r>
              <a:rPr lang="en-US" altLang="ko-KR" sz="2000" dirty="0"/>
              <a:t>&amp;</a:t>
            </a:r>
            <a:r>
              <a:rPr lang="ko-KR" altLang="en-US" sz="2000" dirty="0"/>
              <a:t>모터드라이버</a:t>
            </a:r>
            <a:endParaRPr lang="en-US" altLang="ko-KR" sz="2000" dirty="0"/>
          </a:p>
          <a:p>
            <a:pPr>
              <a:buFontTx/>
              <a:buChar char="-"/>
            </a:pPr>
            <a:r>
              <a:rPr lang="ko-KR" altLang="en-US" sz="2000" dirty="0" err="1"/>
              <a:t>청소솔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다이소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석쇠솔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- </a:t>
            </a:r>
            <a:r>
              <a:rPr lang="ko-KR" altLang="en-US" sz="2000" dirty="0"/>
              <a:t>나머지 부품</a:t>
            </a:r>
            <a:r>
              <a:rPr lang="en-US" altLang="ko-KR" sz="2000" dirty="0"/>
              <a:t>: 3D</a:t>
            </a:r>
            <a:r>
              <a:rPr lang="ko-KR" altLang="en-US" sz="2000" dirty="0"/>
              <a:t>프린터로 출력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1847849"/>
            <a:ext cx="4708399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56393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81280" y="100966"/>
            <a:ext cx="8543925" cy="956310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+mj-ea"/>
              </a:rPr>
              <a:t>PO·E </a:t>
            </a:r>
            <a:r>
              <a:rPr lang="ko-KR" altLang="en-US" sz="4000" b="1" dirty="0">
                <a:solidFill>
                  <a:schemeClr val="bg1"/>
                </a:solidFill>
                <a:latin typeface="+mj-ea"/>
              </a:rPr>
              <a:t>기술</a:t>
            </a:r>
            <a:r>
              <a:rPr lang="en-US" altLang="ko-KR" sz="4000" b="1" dirty="0">
                <a:solidFill>
                  <a:schemeClr val="bg1"/>
                </a:solidFill>
                <a:latin typeface="+mj-ea"/>
              </a:rPr>
              <a:t>3 - </a:t>
            </a:r>
            <a:r>
              <a:rPr lang="ko-KR" altLang="en-US" sz="4000" b="1" dirty="0">
                <a:solidFill>
                  <a:schemeClr val="bg1"/>
                </a:solidFill>
                <a:latin typeface="+mj-ea"/>
              </a:rPr>
              <a:t>통신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1066800" y="1825625"/>
            <a:ext cx="7477125" cy="3213735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sz="2000" dirty="0"/>
              <a:t>통신</a:t>
            </a:r>
            <a:r>
              <a:rPr lang="en-US" altLang="ko-KR" sz="2000" dirty="0"/>
              <a:t>: SSH</a:t>
            </a:r>
            <a:r>
              <a:rPr lang="ko-KR" altLang="en-US" sz="2000" dirty="0"/>
              <a:t>통신 사용하기 위해 공유기 설치</a:t>
            </a:r>
            <a:endParaRPr lang="en-US" altLang="ko-KR" sz="2000" dirty="0"/>
          </a:p>
          <a:p>
            <a:pPr>
              <a:buFontTx/>
              <a:buChar char="-"/>
            </a:pPr>
            <a:r>
              <a:rPr lang="en-US" altLang="ko-KR" sz="2000" dirty="0"/>
              <a:t>raspberry pi</a:t>
            </a:r>
            <a:r>
              <a:rPr lang="ko-KR" altLang="en-US" sz="2000" dirty="0"/>
              <a:t>의 </a:t>
            </a:r>
            <a:r>
              <a:rPr lang="en-US" altLang="ko-KR" sz="2000" dirty="0"/>
              <a:t>Streaming</a:t>
            </a:r>
            <a:r>
              <a:rPr lang="ko-KR" altLang="en-US" sz="2000" dirty="0"/>
              <a:t>을 통해서 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 server computer</a:t>
            </a:r>
            <a:r>
              <a:rPr lang="ko-KR" altLang="en-US" sz="2000" dirty="0"/>
              <a:t>로 영상만 전달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188" y="3231184"/>
            <a:ext cx="6938962" cy="2886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53241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1440" y="111126"/>
            <a:ext cx="8543925" cy="1079500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+mj-ea"/>
              </a:rPr>
              <a:t>PO·E </a:t>
            </a:r>
            <a:r>
              <a:rPr lang="ko-KR" altLang="en-US" sz="4000" b="1" dirty="0">
                <a:solidFill>
                  <a:schemeClr val="bg1"/>
                </a:solidFill>
                <a:latin typeface="+mj-ea"/>
              </a:rPr>
              <a:t>기술</a:t>
            </a:r>
            <a:r>
              <a:rPr lang="en-US" altLang="ko-KR" sz="4000" b="1" dirty="0">
                <a:solidFill>
                  <a:schemeClr val="bg1"/>
                </a:solidFill>
                <a:latin typeface="+mj-ea"/>
              </a:rPr>
              <a:t>4-</a:t>
            </a:r>
            <a:r>
              <a:rPr lang="ko-KR" altLang="en-US" sz="4000" b="1" dirty="0">
                <a:solidFill>
                  <a:schemeClr val="bg1"/>
                </a:solidFill>
                <a:latin typeface="+mj-ea"/>
              </a:rPr>
              <a:t>운전 및 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883920" y="1571625"/>
            <a:ext cx="8158480" cy="4473575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ko-KR" altLang="en-US" sz="2000" dirty="0"/>
              <a:t>운전을 시작하며 저장된 운전정보파일로 학습</a:t>
            </a:r>
            <a:r>
              <a:rPr lang="en-US" altLang="ko-KR" sz="2000" dirty="0"/>
              <a:t>.</a:t>
            </a:r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r>
              <a:rPr lang="ko-KR" altLang="en-US" sz="2000" dirty="0"/>
              <a:t>트랙을 벗어났을 때의 데이터는 삭제</a:t>
            </a:r>
            <a:r>
              <a:rPr lang="en-US" altLang="ko-KR" sz="2000" dirty="0"/>
              <a:t>.</a:t>
            </a:r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r>
              <a:rPr lang="en-US" altLang="ko-KR" sz="2000" dirty="0" err="1"/>
              <a:t>Yolo_mark</a:t>
            </a:r>
            <a:r>
              <a:rPr lang="ko-KR" altLang="en-US" sz="2000" dirty="0"/>
              <a:t>를 실행시키고 </a:t>
            </a:r>
            <a:r>
              <a:rPr lang="en-US" altLang="ko-KR" sz="2000" dirty="0"/>
              <a:t>Bounding Box</a:t>
            </a:r>
            <a:r>
              <a:rPr lang="ko-KR" altLang="en-US" sz="2000" dirty="0"/>
              <a:t>를 직접 그려 넣어서 </a:t>
            </a:r>
            <a:r>
              <a:rPr lang="en-US" altLang="ko-KR" sz="2000" dirty="0"/>
              <a:t>Labeling.</a:t>
            </a:r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r>
              <a:rPr lang="en-US" altLang="ko-KR" sz="2000" dirty="0"/>
              <a:t>Box</a:t>
            </a:r>
            <a:r>
              <a:rPr lang="ko-KR" altLang="en-US" sz="2000" dirty="0"/>
              <a:t>의 좌표 값은 따로 </a:t>
            </a:r>
            <a:r>
              <a:rPr lang="en-US" altLang="ko-KR" sz="2000" dirty="0"/>
              <a:t>text</a:t>
            </a:r>
            <a:r>
              <a:rPr lang="ko-KR" altLang="en-US" sz="2000" dirty="0"/>
              <a:t>파일에 저장</a:t>
            </a:r>
            <a:r>
              <a:rPr lang="en-US" altLang="ko-KR" sz="2000" dirty="0"/>
              <a:t>.</a:t>
            </a:r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r>
              <a:rPr lang="ko-KR" altLang="en-US" sz="2000" dirty="0"/>
              <a:t>학습을 위해</a:t>
            </a:r>
            <a:r>
              <a:rPr lang="en-US" altLang="ko-KR" sz="2000" dirty="0"/>
              <a:t>, yolov3.cfg</a:t>
            </a:r>
            <a:r>
              <a:rPr lang="ko-KR" altLang="en-US" sz="2000" dirty="0"/>
              <a:t>파일을 복사</a:t>
            </a:r>
            <a:r>
              <a:rPr lang="en-US" altLang="ko-KR" sz="2000" dirty="0"/>
              <a:t>, </a:t>
            </a:r>
            <a:r>
              <a:rPr lang="ko-KR" altLang="en-US" sz="2000" dirty="0"/>
              <a:t>수정하여 </a:t>
            </a:r>
            <a:r>
              <a:rPr lang="en-US" altLang="ko-KR" sz="2000" dirty="0" err="1"/>
              <a:t>cfg</a:t>
            </a:r>
            <a:r>
              <a:rPr lang="ko-KR" altLang="en-US" sz="2000" dirty="0"/>
              <a:t>파일을 만든다</a:t>
            </a:r>
            <a:r>
              <a:rPr lang="en-US" altLang="ko-KR" sz="2000" dirty="0"/>
              <a:t>.</a:t>
            </a:r>
          </a:p>
          <a:p>
            <a:pPr>
              <a:buFontTx/>
              <a:buChar char="-"/>
            </a:pPr>
            <a:endParaRPr lang="ko-KR" altLang="en-US" sz="2000" dirty="0"/>
          </a:p>
          <a:p>
            <a:pPr marL="0" indent="0">
              <a:buNone/>
            </a:pPr>
            <a:r>
              <a:rPr lang="en-US" altLang="ko-KR" sz="2000" dirty="0"/>
              <a:t>- </a:t>
            </a:r>
            <a:r>
              <a:rPr lang="ko-KR" altLang="en-US" sz="2000" dirty="0"/>
              <a:t>학습을 통해서 만들어준 </a:t>
            </a:r>
            <a:r>
              <a:rPr lang="en-US" altLang="ko-KR" sz="2000" dirty="0"/>
              <a:t>weights</a:t>
            </a:r>
            <a:r>
              <a:rPr lang="ko-KR" altLang="en-US" sz="2000" dirty="0"/>
              <a:t>로 </a:t>
            </a:r>
            <a:r>
              <a:rPr lang="en-US" altLang="ko-KR" sz="2000" dirty="0"/>
              <a:t>Real-time detection</a:t>
            </a:r>
            <a:r>
              <a:rPr lang="ko-KR" altLang="en-US" sz="2000" dirty="0"/>
              <a:t>을 실행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249990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21920" y="100965"/>
            <a:ext cx="8543925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+mj-ea"/>
              </a:rPr>
              <a:t>PO·E  </a:t>
            </a:r>
            <a:r>
              <a:rPr lang="ko-KR" altLang="en-US" sz="4000" b="1" dirty="0">
                <a:solidFill>
                  <a:schemeClr val="bg1"/>
                </a:solidFill>
              </a:rPr>
              <a:t>개선사항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568960" y="1825625"/>
            <a:ext cx="7974965" cy="3884295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sz="2000" dirty="0" err="1"/>
              <a:t>바퀴각도</a:t>
            </a:r>
            <a:r>
              <a:rPr lang="en-US" altLang="ko-KR" sz="2000" dirty="0"/>
              <a:t>:</a:t>
            </a:r>
            <a:r>
              <a:rPr lang="ko-KR" altLang="en-US" sz="2000" dirty="0"/>
              <a:t> 차체가 무거워졌을 때 살짝 내려 앉음</a:t>
            </a:r>
            <a:r>
              <a:rPr lang="en-US" altLang="ko-KR" sz="2000" dirty="0"/>
              <a:t>.</a:t>
            </a:r>
          </a:p>
          <a:p>
            <a:pPr>
              <a:buFontTx/>
              <a:buChar char="-"/>
            </a:pPr>
            <a:r>
              <a:rPr lang="en-US" altLang="ko-KR" sz="2000" dirty="0"/>
              <a:t>Track</a:t>
            </a:r>
            <a:r>
              <a:rPr lang="ko-KR" altLang="en-US" sz="2000" dirty="0"/>
              <a:t> 개선</a:t>
            </a:r>
            <a:r>
              <a:rPr lang="en-US" altLang="ko-KR" sz="2000" dirty="0"/>
              <a:t>: </a:t>
            </a:r>
            <a:r>
              <a:rPr lang="ko-KR" altLang="en-US" sz="2000" dirty="0"/>
              <a:t>빛 반사</a:t>
            </a:r>
            <a:r>
              <a:rPr lang="en-US" altLang="ko-KR" sz="2000" dirty="0"/>
              <a:t>, </a:t>
            </a:r>
            <a:r>
              <a:rPr lang="ko-KR" altLang="en-US" sz="2000" dirty="0"/>
              <a:t>어느 방향에서 비춰지는지에 따라 학습이 잘 되지 않기도 함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- </a:t>
            </a:r>
            <a:r>
              <a:rPr lang="ko-KR" altLang="en-US" sz="2000" dirty="0"/>
              <a:t>음성인식</a:t>
            </a:r>
            <a:r>
              <a:rPr lang="en-US" altLang="ko-KR" sz="2000" dirty="0"/>
              <a:t>: </a:t>
            </a:r>
            <a:r>
              <a:rPr lang="ko-KR" altLang="en-US" sz="2000" dirty="0"/>
              <a:t>부품부족</a:t>
            </a:r>
            <a:r>
              <a:rPr lang="en-US" altLang="ko-KR" sz="2000" dirty="0"/>
              <a:t> </a:t>
            </a:r>
            <a:r>
              <a:rPr lang="ko-KR" altLang="en-US" sz="2000" dirty="0"/>
              <a:t>및 시간부족으로 포기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- </a:t>
            </a:r>
            <a:r>
              <a:rPr lang="ko-KR" altLang="en-US" sz="2000" dirty="0"/>
              <a:t>청소기 모터</a:t>
            </a:r>
            <a:r>
              <a:rPr lang="en-US" altLang="ko-KR" sz="2000" dirty="0"/>
              <a:t>: </a:t>
            </a:r>
            <a:r>
              <a:rPr lang="ko-KR" altLang="en-US" sz="2000" dirty="0"/>
              <a:t>쓰레기가 걸려 모터가 멈춤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- </a:t>
            </a:r>
            <a:r>
              <a:rPr lang="ko-KR" altLang="en-US" sz="2000" dirty="0"/>
              <a:t>컨트롤러의 분리</a:t>
            </a:r>
            <a:r>
              <a:rPr lang="en-US" altLang="ko-KR" sz="2000" dirty="0"/>
              <a:t>: </a:t>
            </a:r>
            <a:r>
              <a:rPr lang="ko-KR" altLang="en-US" sz="2000" dirty="0"/>
              <a:t>하나는 </a:t>
            </a:r>
            <a:r>
              <a:rPr lang="en-US" altLang="ko-KR" sz="2000" dirty="0"/>
              <a:t>object</a:t>
            </a:r>
            <a:r>
              <a:rPr lang="ko-KR" altLang="en-US" sz="2000" dirty="0"/>
              <a:t> </a:t>
            </a:r>
            <a:r>
              <a:rPr lang="en-US" altLang="ko-KR" sz="2000" dirty="0"/>
              <a:t>detection,</a:t>
            </a:r>
            <a:r>
              <a:rPr lang="ko-KR" altLang="en-US" sz="2000" dirty="0"/>
              <a:t> 하나는 </a:t>
            </a:r>
            <a:r>
              <a:rPr lang="ko-KR" altLang="en-US" sz="2000" dirty="0" err="1"/>
              <a:t>웹캠</a:t>
            </a:r>
            <a:r>
              <a:rPr lang="ko-KR" altLang="en-US" sz="2000" dirty="0"/>
              <a:t> 전용으로 사용하여 병합 문제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- </a:t>
            </a:r>
            <a:r>
              <a:rPr lang="ko-KR" altLang="en-US" sz="2000" dirty="0"/>
              <a:t>배터리 용량</a:t>
            </a:r>
            <a:r>
              <a:rPr lang="en-US" altLang="ko-KR" sz="2000" dirty="0"/>
              <a:t>: </a:t>
            </a:r>
            <a:r>
              <a:rPr lang="ko-KR" altLang="en-US" sz="2000" dirty="0"/>
              <a:t>사용시간은 적고</a:t>
            </a:r>
            <a:r>
              <a:rPr lang="en-US" altLang="ko-KR" sz="2000" dirty="0"/>
              <a:t>, </a:t>
            </a:r>
            <a:r>
              <a:rPr lang="ko-KR" altLang="en-US" sz="2000" dirty="0"/>
              <a:t>충전 시간은 긺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32208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135" y="30896"/>
            <a:ext cx="6137852" cy="8967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POSLA_X </a:t>
            </a: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  <a:endParaRPr lang="ko-KR" altLang="en-US" sz="5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36720" y="1533465"/>
            <a:ext cx="506173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1) CNN </a:t>
            </a:r>
            <a:r>
              <a:rPr lang="ko-KR" altLang="en-US" sz="2000" dirty="0">
                <a:latin typeface="+mn-ea"/>
              </a:rPr>
              <a:t>모델</a:t>
            </a:r>
            <a:r>
              <a:rPr lang="en-US" altLang="ko-KR" sz="2000" dirty="0">
                <a:latin typeface="+mn-ea"/>
              </a:rPr>
              <a:t>: </a:t>
            </a:r>
            <a:r>
              <a:rPr lang="ko-KR" altLang="en-US" sz="2000" dirty="0">
                <a:latin typeface="+mn-ea"/>
              </a:rPr>
              <a:t>자율 주행을 하기 위한 </a:t>
            </a:r>
            <a:r>
              <a:rPr lang="en-US" altLang="ko-KR" sz="2000" dirty="0">
                <a:latin typeface="+mn-ea"/>
              </a:rPr>
              <a:t>CNN </a:t>
            </a:r>
            <a:r>
              <a:rPr lang="ko-KR" altLang="en-US" sz="2000" dirty="0">
                <a:latin typeface="+mn-ea"/>
              </a:rPr>
              <a:t>분류모델 구축</a:t>
            </a:r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2) Lane Detection: </a:t>
            </a:r>
            <a:r>
              <a:rPr lang="ko-KR" altLang="en-US" sz="2000" dirty="0">
                <a:latin typeface="+mn-ea"/>
              </a:rPr>
              <a:t>자율 주행을 하기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위한 </a:t>
            </a:r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Lane Detection </a:t>
            </a:r>
            <a:r>
              <a:rPr lang="ko-KR" altLang="en-US" sz="2000" dirty="0">
                <a:latin typeface="+mn-ea"/>
              </a:rPr>
              <a:t>모델 구축</a:t>
            </a:r>
            <a:r>
              <a:rPr lang="en-US" altLang="ko-KR" sz="2000" dirty="0">
                <a:latin typeface="+mn-ea"/>
              </a:rPr>
              <a:t>/ </a:t>
            </a:r>
            <a:r>
              <a:rPr lang="ko-KR" altLang="en-US" sz="2000" dirty="0">
                <a:latin typeface="+mn-ea"/>
              </a:rPr>
              <a:t>차선이 형성하는 각도를 계산하여 자동차를 원하는 방향으로 만큼 조정</a:t>
            </a:r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3)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Google Speech –To-Text: </a:t>
            </a:r>
          </a:p>
          <a:p>
            <a:r>
              <a:rPr lang="ko-KR" altLang="en-US" sz="2000" dirty="0">
                <a:latin typeface="+mn-ea"/>
              </a:rPr>
              <a:t>구글이 제공하는 딥러닝 기반의 음성 </a:t>
            </a:r>
            <a:endParaRPr lang="en-US" altLang="ko-KR" sz="2000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텍스트 변환 가능 </a:t>
            </a:r>
            <a:r>
              <a:rPr lang="en-US" altLang="ko-KR" sz="2000" dirty="0">
                <a:latin typeface="+mn-ea"/>
              </a:rPr>
              <a:t>API</a:t>
            </a:r>
          </a:p>
          <a:p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AD7542-265C-4A86-9924-1757D686D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35" y="4040815"/>
            <a:ext cx="3532385" cy="15878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8DA46E1-B4C0-44AE-9A4B-F64057A6F2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35" y="1666163"/>
            <a:ext cx="3532385" cy="208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71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135" y="30896"/>
            <a:ext cx="6137852" cy="8967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POSLA_X </a:t>
            </a: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  <a:endParaRPr lang="ko-KR" altLang="en-US" sz="5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660" y="1234632"/>
            <a:ext cx="899571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4) AVM(Around View Monitoring): </a:t>
            </a:r>
            <a:r>
              <a:rPr lang="ko-KR" altLang="en-US" sz="2000" dirty="0">
                <a:latin typeface="+mn-ea"/>
              </a:rPr>
              <a:t>차량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전후방</a:t>
            </a:r>
            <a:r>
              <a:rPr lang="en-US" altLang="ko-KR" sz="2000" dirty="0">
                <a:latin typeface="+mn-ea"/>
              </a:rPr>
              <a:t>/ </a:t>
            </a:r>
            <a:r>
              <a:rPr lang="ko-KR" altLang="en-US" sz="2000" dirty="0">
                <a:latin typeface="+mn-ea"/>
              </a:rPr>
              <a:t>좌우에 부착된 카메라를 이용하여 차량 주변의 카메라 영상을 </a:t>
            </a:r>
            <a:r>
              <a:rPr lang="ko-KR" altLang="en-US" sz="2000" dirty="0" err="1">
                <a:latin typeface="+mn-ea"/>
              </a:rPr>
              <a:t>정합하여</a:t>
            </a:r>
            <a:r>
              <a:rPr lang="en-US" altLang="ko-KR" sz="2000" dirty="0">
                <a:latin typeface="+mn-ea"/>
              </a:rPr>
              <a:t>,</a:t>
            </a:r>
            <a:r>
              <a:rPr lang="ko-KR" altLang="en-US" sz="2000" dirty="0">
                <a:latin typeface="+mn-ea"/>
              </a:rPr>
              <a:t> 자량 주변의 환경을 운전자가 쉽게 인지할 수 있도록 돕는 시스템</a:t>
            </a:r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5) </a:t>
            </a:r>
            <a:r>
              <a:rPr lang="ko-KR" altLang="en-US" sz="2000" dirty="0">
                <a:latin typeface="+mn-ea"/>
              </a:rPr>
              <a:t>차량 영역 분할 영상을 이용한 주차선 이탈 경고 시스템 실시간 구현</a:t>
            </a:r>
            <a:r>
              <a:rPr lang="en-US" altLang="ko-KR" sz="2000" dirty="0">
                <a:latin typeface="+mn-ea"/>
              </a:rPr>
              <a:t>: VGG-16 </a:t>
            </a:r>
            <a:r>
              <a:rPr lang="ko-KR" altLang="en-US" sz="2000" dirty="0">
                <a:latin typeface="+mn-ea"/>
              </a:rPr>
              <a:t>딥러닝 모델을 사용</a:t>
            </a:r>
            <a:r>
              <a:rPr lang="en-US" altLang="ko-KR" sz="2000" dirty="0">
                <a:latin typeface="+mn-ea"/>
              </a:rPr>
              <a:t>/ Bird eye’s view</a:t>
            </a:r>
            <a:r>
              <a:rPr lang="ko-KR" altLang="en-US" sz="2000" dirty="0">
                <a:latin typeface="+mn-ea"/>
              </a:rPr>
              <a:t>로 보이는 차량을 </a:t>
            </a:r>
            <a:r>
              <a:rPr lang="en-US" altLang="ko-KR" sz="2000" dirty="0">
                <a:latin typeface="+mn-ea"/>
              </a:rPr>
              <a:t>9</a:t>
            </a:r>
            <a:r>
              <a:rPr lang="ko-KR" altLang="en-US" sz="2000" dirty="0">
                <a:latin typeface="+mn-ea"/>
              </a:rPr>
              <a:t>개의 영역을 나누고 각 영역별로 주차선 침범 여부를 판별</a:t>
            </a:r>
            <a:r>
              <a:rPr lang="en-US" altLang="ko-KR" sz="2000" dirty="0">
                <a:latin typeface="+mn-ea"/>
              </a:rPr>
              <a:t>/ </a:t>
            </a:r>
            <a:r>
              <a:rPr lang="ko-KR" altLang="en-US" sz="2000" dirty="0">
                <a:latin typeface="+mn-ea"/>
              </a:rPr>
              <a:t>주차선 영역 이탈에 대한 경고 출력</a:t>
            </a:r>
            <a:endParaRPr lang="en-US" altLang="ko-KR" sz="2000" dirty="0">
              <a:latin typeface="+mn-ea"/>
            </a:endParaRPr>
          </a:p>
          <a:p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721A21-FC89-4E14-A73D-357BC7F7F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520" y="2128905"/>
            <a:ext cx="3992879" cy="12699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E261B2-6B8C-4CA0-908D-481EB0EA5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877" y="4874836"/>
            <a:ext cx="4876267" cy="151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9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135" y="30896"/>
            <a:ext cx="6137852" cy="8967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POSLA_X </a:t>
            </a: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  <a:endParaRPr lang="ko-KR" altLang="en-US" sz="5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2739" y="1234632"/>
            <a:ext cx="89957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000" dirty="0">
                <a:latin typeface="+mn-ea"/>
              </a:rPr>
              <a:t>6) AVM: 4</a:t>
            </a:r>
            <a:r>
              <a:rPr lang="ko-KR" altLang="en-US" sz="2000" dirty="0">
                <a:latin typeface="+mn-ea"/>
              </a:rPr>
              <a:t>개의 광각 카메라로 촬영한 영상을 실기산으로 받아와 주차선을 인식</a:t>
            </a:r>
            <a:endParaRPr lang="en-US" altLang="ko-KR" sz="2000" dirty="0">
              <a:latin typeface="+mn-ea"/>
            </a:endParaRPr>
          </a:p>
          <a:p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4ECF4B-2B02-4C5A-85DC-7D3E25F77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610" y="2564040"/>
            <a:ext cx="2771976" cy="336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87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135" y="30896"/>
            <a:ext cx="6137852" cy="8967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POSLA_X </a:t>
            </a: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결과</a:t>
            </a:r>
            <a:endParaRPr lang="ko-KR" altLang="en-US" sz="5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2739" y="1234632"/>
            <a:ext cx="899571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  <a:p>
            <a:pPr marL="457200" indent="-457200">
              <a:buAutoNum type="arabicParenR"/>
            </a:pPr>
            <a:r>
              <a:rPr lang="ko-KR" altLang="en-US" sz="2000" dirty="0">
                <a:latin typeface="+mn-ea"/>
              </a:rPr>
              <a:t>조명 상태에 따라 선의 인식률이 달라짐</a:t>
            </a:r>
            <a:endParaRPr lang="en-US" altLang="ko-KR" sz="2000" dirty="0">
              <a:latin typeface="+mn-ea"/>
            </a:endParaRPr>
          </a:p>
          <a:p>
            <a:pPr marL="457200" indent="-457200">
              <a:buAutoNum type="arabicParenR"/>
            </a:pPr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2)  </a:t>
            </a:r>
            <a:r>
              <a:rPr lang="ko-KR" altLang="en-US" sz="2000" dirty="0">
                <a:latin typeface="+mn-ea"/>
              </a:rPr>
              <a:t>학습되지 않는 도로 상황 인식을 못함</a:t>
            </a:r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pPr marL="457200" indent="-457200">
              <a:buAutoNum type="arabicParenR" startAt="3"/>
            </a:pPr>
            <a:r>
              <a:rPr lang="ko-KR" altLang="en-US" sz="2000" dirty="0">
                <a:latin typeface="+mn-ea"/>
              </a:rPr>
              <a:t>하드웨어 및 자율주행 모델 그리고 </a:t>
            </a:r>
            <a:r>
              <a:rPr lang="en-US" altLang="ko-KR" sz="2000" dirty="0">
                <a:latin typeface="+mn-ea"/>
              </a:rPr>
              <a:t>AVM</a:t>
            </a:r>
            <a:r>
              <a:rPr lang="ko-KR" altLang="en-US" sz="2000" dirty="0">
                <a:latin typeface="+mn-ea"/>
              </a:rPr>
              <a:t>을 </a:t>
            </a:r>
            <a:r>
              <a:rPr lang="ko-KR" altLang="en-US" sz="2000" dirty="0" err="1">
                <a:latin typeface="+mn-ea"/>
              </a:rPr>
              <a:t>구현하는데에</a:t>
            </a:r>
            <a:r>
              <a:rPr lang="ko-KR" altLang="en-US" sz="2000" dirty="0">
                <a:latin typeface="+mn-ea"/>
              </a:rPr>
              <a:t> 많은 시간을 </a:t>
            </a:r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     </a:t>
            </a:r>
            <a:r>
              <a:rPr lang="ko-KR" altLang="en-US" sz="2000" dirty="0">
                <a:latin typeface="+mn-ea"/>
              </a:rPr>
              <a:t>소요했기에 자율주차 모델은 구현하지 못했다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4) Bird Eye’s View</a:t>
            </a:r>
            <a:r>
              <a:rPr lang="ko-KR" altLang="en-US" sz="2000" dirty="0">
                <a:latin typeface="+mn-ea"/>
              </a:rPr>
              <a:t>를 이용한 컴퓨터 비전을 통해서만 주차를 하는 것이 </a:t>
            </a:r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   </a:t>
            </a:r>
            <a:r>
              <a:rPr lang="ko-KR" altLang="en-US" sz="2000" dirty="0">
                <a:latin typeface="+mn-ea"/>
              </a:rPr>
              <a:t>아니라 초음파를 통한 장애물인식을 통해 서로의 단점을 보완하는 </a:t>
            </a:r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   </a:t>
            </a:r>
            <a:r>
              <a:rPr lang="ko-KR" altLang="en-US" sz="2000" dirty="0">
                <a:latin typeface="+mn-ea"/>
              </a:rPr>
              <a:t>식으로 한다면 더욱 범용으로 사용할 수 있을 것이다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4515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02E8B0C6BA2294DA2209A7622C098EB" ma:contentTypeVersion="8" ma:contentTypeDescription="새 문서를 만듭니다." ma:contentTypeScope="" ma:versionID="4aa15b388e24ad8a8f424e9f983efd46">
  <xsd:schema xmlns:xsd="http://www.w3.org/2001/XMLSchema" xmlns:xs="http://www.w3.org/2001/XMLSchema" xmlns:p="http://schemas.microsoft.com/office/2006/metadata/properties" xmlns:ns2="543d2486-2a04-4acb-ba77-2b2b55631bfc" targetNamespace="http://schemas.microsoft.com/office/2006/metadata/properties" ma:root="true" ma:fieldsID="15e4fc486bc32e84357610f4ac3af908" ns2:_="">
    <xsd:import namespace="543d2486-2a04-4acb-ba77-2b2b55631bf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3d2486-2a04-4acb-ba77-2b2b55631b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BA64F89-3D3B-4649-B70A-8DDB1742492C}"/>
</file>

<file path=customXml/itemProps2.xml><?xml version="1.0" encoding="utf-8"?>
<ds:datastoreItem xmlns:ds="http://schemas.openxmlformats.org/officeDocument/2006/customXml" ds:itemID="{BFA3387D-E0AA-470C-864E-84B2328ADA7F}"/>
</file>

<file path=customXml/itemProps3.xml><?xml version="1.0" encoding="utf-8"?>
<ds:datastoreItem xmlns:ds="http://schemas.openxmlformats.org/officeDocument/2006/customXml" ds:itemID="{353A0652-3E66-4865-B8A0-8B271F185F8B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797</TotalTime>
  <Words>2701</Words>
  <Application>Microsoft Macintosh PowerPoint</Application>
  <PresentationFormat>A4 용지(210x297mm)</PresentationFormat>
  <Paragraphs>385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0" baseType="lpstr">
      <vt:lpstr>맑은 고딕</vt:lpstr>
      <vt:lpstr>HY견고딕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POSLA_X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AI 로봇청소기</vt:lpstr>
      <vt:lpstr>ROVO VAC 선정 배경</vt:lpstr>
      <vt:lpstr>ROVO_VAC 프로젝트 개요</vt:lpstr>
      <vt:lpstr>ROVO_VAC Connection 구조 </vt:lpstr>
      <vt:lpstr>ROVO_VAC 프로그램 구조</vt:lpstr>
      <vt:lpstr>ROVO_VAC 청소기의 구조</vt:lpstr>
      <vt:lpstr>Yolo – based 모델 학습</vt:lpstr>
      <vt:lpstr>ROVO_VAC 개선사항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자율주행 도로 청소차</vt:lpstr>
      <vt:lpstr>PO·E 주제 선정 배경</vt:lpstr>
      <vt:lpstr>PO·E 기술 개요(프로젝트)</vt:lpstr>
      <vt:lpstr>PO·E  기술1 -YOLO</vt:lpstr>
      <vt:lpstr>PO·E 기술2-하드웨어</vt:lpstr>
      <vt:lpstr>PO·E 기술3 - 통신</vt:lpstr>
      <vt:lpstr>PO·E 기술4-운전 및 학습</vt:lpstr>
      <vt:lpstr>PO·E  개선사항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강용호</cp:lastModifiedBy>
  <cp:revision>78</cp:revision>
  <cp:lastPrinted>2018-06-12T02:50:10Z</cp:lastPrinted>
  <dcterms:created xsi:type="dcterms:W3CDTF">2017-07-21T08:12:50Z</dcterms:created>
  <dcterms:modified xsi:type="dcterms:W3CDTF">2019-10-06T14:05:18Z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0x010100802E8B0C6BA2294DA2209A7622C098EB</vt:lpwstr>
  </property>
</Properties>
</file>